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1" r:id="rId2"/>
    <p:sldId id="491" r:id="rId3"/>
    <p:sldId id="520" r:id="rId4"/>
    <p:sldId id="498" r:id="rId5"/>
    <p:sldId id="497" r:id="rId6"/>
    <p:sldId id="496" r:id="rId7"/>
    <p:sldId id="501" r:id="rId8"/>
    <p:sldId id="500" r:id="rId9"/>
    <p:sldId id="499" r:id="rId10"/>
    <p:sldId id="508" r:id="rId11"/>
    <p:sldId id="502" r:id="rId12"/>
    <p:sldId id="506" r:id="rId13"/>
    <p:sldId id="505" r:id="rId14"/>
    <p:sldId id="504" r:id="rId15"/>
    <p:sldId id="503" r:id="rId16"/>
    <p:sldId id="507" r:id="rId17"/>
    <p:sldId id="406" r:id="rId18"/>
    <p:sldId id="511" r:id="rId19"/>
    <p:sldId id="513" r:id="rId20"/>
    <p:sldId id="512" r:id="rId21"/>
    <p:sldId id="592" r:id="rId22"/>
    <p:sldId id="490" r:id="rId23"/>
    <p:sldId id="514" r:id="rId24"/>
    <p:sldId id="494" r:id="rId25"/>
    <p:sldId id="515" r:id="rId26"/>
    <p:sldId id="531" r:id="rId27"/>
    <p:sldId id="516" r:id="rId28"/>
    <p:sldId id="518" r:id="rId29"/>
    <p:sldId id="519" r:id="rId30"/>
    <p:sldId id="521" r:id="rId31"/>
    <p:sldId id="533" r:id="rId32"/>
    <p:sldId id="534" r:id="rId33"/>
    <p:sldId id="523" r:id="rId34"/>
    <p:sldId id="524" r:id="rId35"/>
    <p:sldId id="525" r:id="rId36"/>
    <p:sldId id="529" r:id="rId37"/>
    <p:sldId id="528" r:id="rId38"/>
    <p:sldId id="530" r:id="rId39"/>
    <p:sldId id="526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0B2"/>
    <a:srgbClr val="0000FF"/>
    <a:srgbClr val="1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0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9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2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5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9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4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369057-C11B-4B09-92D7-2360B336F5AE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Massa’s van bouwstenen</a:t>
            </a:r>
          </a:p>
        </p:txBody>
      </p:sp>
    </p:spTree>
    <p:extLst>
      <p:ext uri="{BB962C8B-B14F-4D97-AF65-F5344CB8AC3E}">
        <p14:creationId xmlns:p14="http://schemas.microsoft.com/office/powerpoint/2010/main" val="11379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</a:t>
            </a:r>
            <a:r>
              <a:rPr lang="nl-NL" dirty="0"/>
              <a:t>2	mg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fruitvliegje         750 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      </a:t>
            </a:r>
            <a:r>
              <a:rPr lang="nl-NL" dirty="0"/>
              <a:t>10 	ng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          </a:t>
            </a:r>
            <a:r>
              <a:rPr lang="nl-NL" b="1" dirty="0"/>
              <a:t>32	u            </a:t>
            </a:r>
            <a:r>
              <a:rPr lang="nl-NL" dirty="0">
                <a:solidFill>
                  <a:srgbClr val="FF0000"/>
                </a:solidFill>
              </a:rPr>
              <a:t>atomaire massa-eenheid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25037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6 </a:t>
            </a:r>
            <a:r>
              <a:rPr lang="nl-NL" dirty="0">
                <a:solidFill>
                  <a:srgbClr val="FF0000"/>
                </a:solidFill>
              </a:rPr>
              <a:t>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15738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10</a:t>
            </a:r>
            <a:r>
              <a:rPr lang="nl-NL" baseline="30000" dirty="0"/>
              <a:t>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15472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10</a:t>
            </a:r>
            <a:r>
              <a:rPr lang="nl-NL" baseline="30000" dirty="0"/>
              <a:t>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10</a:t>
            </a:r>
            <a:r>
              <a:rPr lang="nl-NL" baseline="30000" dirty="0"/>
              <a:t>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-3</a:t>
            </a:r>
            <a:r>
              <a:rPr lang="nl-NL" dirty="0">
                <a:solidFill>
                  <a:srgbClr val="FF0000"/>
                </a:solidFill>
              </a:rPr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9069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10</a:t>
            </a:r>
            <a:r>
              <a:rPr lang="nl-NL" baseline="30000" dirty="0"/>
              <a:t>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10</a:t>
            </a:r>
            <a:r>
              <a:rPr lang="nl-NL" baseline="30000" dirty="0"/>
              <a:t>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10</a:t>
            </a:r>
            <a:r>
              <a:rPr lang="nl-NL" baseline="30000" dirty="0"/>
              <a:t>-3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-6</a:t>
            </a:r>
            <a:r>
              <a:rPr lang="nl-NL" dirty="0">
                <a:solidFill>
                  <a:srgbClr val="FF0000"/>
                </a:solidFill>
              </a:rPr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3857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10</a:t>
            </a:r>
            <a:r>
              <a:rPr lang="nl-NL" baseline="30000" dirty="0"/>
              <a:t>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10</a:t>
            </a:r>
            <a:r>
              <a:rPr lang="nl-NL" baseline="30000" dirty="0"/>
              <a:t>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10</a:t>
            </a:r>
            <a:r>
              <a:rPr lang="nl-NL" baseline="30000" dirty="0"/>
              <a:t>-3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10</a:t>
            </a:r>
            <a:r>
              <a:rPr lang="nl-NL" baseline="30000" dirty="0"/>
              <a:t>-6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-9</a:t>
            </a:r>
            <a:r>
              <a:rPr lang="nl-NL" dirty="0">
                <a:solidFill>
                  <a:srgbClr val="FF0000"/>
                </a:solidFill>
              </a:rPr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1381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olifant                 	 	ton	10</a:t>
            </a:r>
            <a:r>
              <a:rPr lang="nl-NL" baseline="30000" dirty="0"/>
              <a:t>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kip                        	 	kg	10</a:t>
            </a:r>
            <a:r>
              <a:rPr lang="nl-NL" baseline="30000" dirty="0"/>
              <a:t>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kolibrie                	 	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	</a:t>
            </a:r>
            <a:r>
              <a:rPr lang="nl-NL" dirty="0"/>
              <a:t>	mg	10</a:t>
            </a:r>
            <a:r>
              <a:rPr lang="nl-NL" baseline="30000" dirty="0"/>
              <a:t>-3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fruitvliegje 		</a:t>
            </a:r>
            <a:r>
              <a:rPr lang="el-GR" dirty="0"/>
              <a:t>μ</a:t>
            </a:r>
            <a:r>
              <a:rPr lang="nl-NL" dirty="0"/>
              <a:t>g	10</a:t>
            </a:r>
            <a:r>
              <a:rPr lang="nl-NL" baseline="30000" dirty="0"/>
              <a:t>-6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</a:t>
            </a:r>
            <a:r>
              <a:rPr lang="nl-NL" dirty="0"/>
              <a:t>	ng	10</a:t>
            </a:r>
            <a:r>
              <a:rPr lang="nl-NL" baseline="30000" dirty="0"/>
              <a:t>-9</a:t>
            </a:r>
            <a:r>
              <a:rPr lang="nl-NL" dirty="0"/>
              <a:t> g</a:t>
            </a:r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  <a:tab pos="2960688" algn="l"/>
              </a:tabLst>
            </a:pPr>
            <a:r>
              <a:rPr lang="nl-NL" b="1" dirty="0"/>
              <a:t>zwavelatoom   </a:t>
            </a:r>
            <a:r>
              <a:rPr lang="nl-NL" sz="400" b="1" dirty="0"/>
              <a:t>      	</a:t>
            </a:r>
            <a:r>
              <a:rPr lang="nl-NL" b="1" dirty="0"/>
              <a:t>	u	</a:t>
            </a:r>
            <a:r>
              <a:rPr lang="nl-NL" b="1" dirty="0">
                <a:solidFill>
                  <a:srgbClr val="FF0000"/>
                </a:solidFill>
              </a:rPr>
              <a:t>1,66 10</a:t>
            </a:r>
            <a:r>
              <a:rPr lang="nl-NL" b="1" baseline="30000" dirty="0">
                <a:solidFill>
                  <a:srgbClr val="FF0000"/>
                </a:solidFill>
              </a:rPr>
              <a:t>-24</a:t>
            </a:r>
            <a:r>
              <a:rPr lang="nl-NL" b="1" dirty="0">
                <a:solidFill>
                  <a:srgbClr val="FF0000"/>
                </a:solidFill>
              </a:rPr>
              <a:t> 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4016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109400" y="0"/>
            <a:ext cx="7756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S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						</a:t>
            </a:r>
          </a:p>
          <a:p>
            <a:r>
              <a:rPr lang="nl-NL" sz="2000" dirty="0"/>
              <a:t>							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r>
              <a:rPr lang="nl-NL" sz="2000" dirty="0"/>
              <a:t>                                                                                       </a:t>
            </a:r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5008145" y="565538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424326" y="223810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8184075" y="5711897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4022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109400" y="0"/>
            <a:ext cx="7756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S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						</a:t>
            </a:r>
          </a:p>
          <a:p>
            <a:r>
              <a:rPr lang="nl-NL" sz="2000" dirty="0"/>
              <a:t>							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r>
              <a:rPr lang="nl-NL" sz="2000" dirty="0"/>
              <a:t>                                                                                       </a:t>
            </a:r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5008145" y="565538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424326" y="223810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8184075" y="5711897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3DD2489-AAF9-40E5-81B0-E296AC61C1A1}"/>
              </a:ext>
            </a:extLst>
          </p:cNvPr>
          <p:cNvSpPr txBox="1"/>
          <p:nvPr/>
        </p:nvSpPr>
        <p:spPr>
          <a:xfrm>
            <a:off x="142451" y="5137556"/>
            <a:ext cx="699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Een proton en een neutron hebben een massa van ongeveer 1 u.</a:t>
            </a:r>
          </a:p>
          <a:p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109400" y="0"/>
            <a:ext cx="7756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S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						</a:t>
            </a:r>
          </a:p>
          <a:p>
            <a:r>
              <a:rPr lang="nl-NL" sz="2000" dirty="0"/>
              <a:t>							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r>
              <a:rPr lang="nl-NL" sz="2000" dirty="0"/>
              <a:t>                                                                                       </a:t>
            </a:r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5008145" y="565538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424326" y="223810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8184075" y="5711897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3DD2489-AAF9-40E5-81B0-E296AC61C1A1}"/>
              </a:ext>
            </a:extLst>
          </p:cNvPr>
          <p:cNvSpPr txBox="1"/>
          <p:nvPr/>
        </p:nvSpPr>
        <p:spPr>
          <a:xfrm>
            <a:off x="142451" y="5137556"/>
            <a:ext cx="6997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proton en een neutron hebben een massa van ongeveer 1 u.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De massa van een elektron is ongeveer 2000 x kleiner.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065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369057-C11B-4B09-92D7-2360B336F5AE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23824748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109400" y="0"/>
            <a:ext cx="7756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S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						</a:t>
            </a:r>
          </a:p>
          <a:p>
            <a:r>
              <a:rPr lang="nl-NL" sz="2000" dirty="0"/>
              <a:t>							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endParaRPr lang="nl-NL" sz="2000" dirty="0"/>
          </a:p>
          <a:p>
            <a:r>
              <a:rPr lang="nl-NL" sz="2000" dirty="0"/>
              <a:t>                                               </a:t>
            </a:r>
          </a:p>
          <a:p>
            <a:r>
              <a:rPr lang="nl-NL" sz="2000" dirty="0"/>
              <a:t>                                                                                       </a:t>
            </a:r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5008145" y="565538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424326" y="223810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8184075" y="5711897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F3DD2489-AAF9-40E5-81B0-E296AC61C1A1}"/>
              </a:ext>
            </a:extLst>
          </p:cNvPr>
          <p:cNvSpPr txBox="1"/>
          <p:nvPr/>
        </p:nvSpPr>
        <p:spPr>
          <a:xfrm>
            <a:off x="142451" y="5137556"/>
            <a:ext cx="6997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proton en een neutron hebben een massa van ongeveer 1 u.</a:t>
            </a:r>
          </a:p>
          <a:p>
            <a:endParaRPr lang="nl-NL" sz="2000" dirty="0"/>
          </a:p>
          <a:p>
            <a:r>
              <a:rPr lang="nl-NL" sz="2000" dirty="0"/>
              <a:t>De massa van een elektron is ongeveer 2000 x kleiner.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De massa van een atoom wordt dus bepaald door de kern.</a:t>
            </a:r>
          </a:p>
        </p:txBody>
      </p:sp>
    </p:spTree>
    <p:extLst>
      <p:ext uri="{BB962C8B-B14F-4D97-AF65-F5344CB8AC3E}">
        <p14:creationId xmlns:p14="http://schemas.microsoft.com/office/powerpoint/2010/main" val="42510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>
            <a:extLst>
              <a:ext uri="{FF2B5EF4-FFF2-40B4-BE49-F238E27FC236}">
                <a16:creationId xmlns:a16="http://schemas.microsoft.com/office/drawing/2014/main" id="{501A5FFF-73FD-47C4-A4E0-8AF7419A2B16}"/>
              </a:ext>
            </a:extLst>
          </p:cNvPr>
          <p:cNvSpPr txBox="1"/>
          <p:nvPr/>
        </p:nvSpPr>
        <p:spPr>
          <a:xfrm>
            <a:off x="261800" y="152400"/>
            <a:ext cx="77568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S</a:t>
            </a:r>
            <a:r>
              <a:rPr lang="nl-NL" sz="6000" dirty="0"/>
              <a:t> </a:t>
            </a: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elektronen:  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16</a:t>
            </a: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nl-NL" sz="20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nl-NL" sz="2000" b="1" baseline="30000" dirty="0">
                <a:solidFill>
                  <a:srgbClr val="00B050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protonen:</a:t>
            </a:r>
            <a:r>
              <a:rPr lang="nl-NL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16	p</a:t>
            </a:r>
            <a:r>
              <a:rPr lang="nl-NL" sz="2000" b="1" dirty="0">
                <a:solidFill>
                  <a:srgbClr val="FF0000"/>
                </a:solidFill>
              </a:rPr>
              <a:t>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neutronen:   </a:t>
            </a:r>
            <a:r>
              <a:rPr lang="nl-NL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18	n</a:t>
            </a:r>
            <a:r>
              <a:rPr lang="nl-NL" sz="2000" b="1" dirty="0">
                <a:solidFill>
                  <a:srgbClr val="0000FF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elektronen:  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16</a:t>
            </a: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nl-NL" sz="20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nl-NL" sz="2000" b="1" baseline="30000" dirty="0">
                <a:solidFill>
                  <a:srgbClr val="00B050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protonen:</a:t>
            </a:r>
            <a:r>
              <a:rPr lang="nl-NL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16	p</a:t>
            </a:r>
            <a:r>
              <a:rPr lang="nl-NL" sz="2000" b="1" dirty="0">
                <a:solidFill>
                  <a:srgbClr val="FF0000"/>
                </a:solidFill>
              </a:rPr>
              <a:t>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neutronen:   </a:t>
            </a:r>
            <a:r>
              <a:rPr lang="nl-NL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16	n</a:t>
            </a:r>
            <a:r>
              <a:rPr lang="nl-NL" sz="2000" b="1" dirty="0">
                <a:solidFill>
                  <a:srgbClr val="0000FF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elektronen:  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16</a:t>
            </a: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nl-NL" sz="20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nl-NL" sz="2000" b="1" baseline="30000" dirty="0">
                <a:solidFill>
                  <a:srgbClr val="00B050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protonen:</a:t>
            </a:r>
            <a:r>
              <a:rPr lang="nl-NL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16	p</a:t>
            </a:r>
            <a:r>
              <a:rPr lang="nl-NL" sz="2000" b="1" dirty="0">
                <a:solidFill>
                  <a:srgbClr val="FF0000"/>
                </a:solidFill>
              </a:rPr>
              <a:t>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neutronen:   </a:t>
            </a:r>
            <a:r>
              <a:rPr lang="nl-NL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17	n</a:t>
            </a:r>
            <a:r>
              <a:rPr lang="nl-NL" sz="2000" b="1" dirty="0">
                <a:solidFill>
                  <a:srgbClr val="0000FF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>
              <a:solidFill>
                <a:srgbClr val="00B05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>
              <a:solidFill>
                <a:srgbClr val="00B05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elektronen:  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16</a:t>
            </a:r>
            <a:r>
              <a:rPr lang="nl-NL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nl-N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nl-NL" sz="20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nl-NL" sz="2000" b="1" baseline="30000" dirty="0">
                <a:solidFill>
                  <a:srgbClr val="00B050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protonen:</a:t>
            </a:r>
            <a:r>
              <a:rPr lang="nl-NL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16	p</a:t>
            </a:r>
            <a:r>
              <a:rPr lang="nl-NL" sz="2000" b="1" dirty="0">
                <a:solidFill>
                  <a:srgbClr val="FF0000"/>
                </a:solidFill>
              </a:rPr>
              <a:t>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neutronen:   </a:t>
            </a:r>
            <a:r>
              <a:rPr lang="nl-NL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	n</a:t>
            </a:r>
            <a:r>
              <a:rPr lang="nl-NL" sz="2000" b="1" dirty="0">
                <a:solidFill>
                  <a:srgbClr val="0000FF"/>
                </a:solidFill>
              </a:rPr>
              <a:t>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</p:txBody>
      </p:sp>
      <p:sp>
        <p:nvSpPr>
          <p:cNvPr id="163" name="Tekstvak 162">
            <a:extLst>
              <a:ext uri="{FF2B5EF4-FFF2-40B4-BE49-F238E27FC236}">
                <a16:creationId xmlns:a16="http://schemas.microsoft.com/office/drawing/2014/main" id="{EEA370BE-1CB0-497B-820F-FD7EBA2BB071}"/>
              </a:ext>
            </a:extLst>
          </p:cNvPr>
          <p:cNvSpPr txBox="1"/>
          <p:nvPr/>
        </p:nvSpPr>
        <p:spPr>
          <a:xfrm>
            <a:off x="261800" y="152400"/>
            <a:ext cx="77568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S</a:t>
            </a:r>
            <a:r>
              <a:rPr lang="nl-NL" sz="6000" dirty="0"/>
              <a:t> </a:t>
            </a: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B050"/>
                </a:solidFill>
              </a:rPr>
              <a:t>elektronen:  </a:t>
            </a:r>
            <a:r>
              <a:rPr lang="nl-NL" sz="2000" b="1" dirty="0">
                <a:solidFill>
                  <a:srgbClr val="00B050"/>
                </a:solidFill>
              </a:rPr>
              <a:t>16</a:t>
            </a:r>
            <a:r>
              <a:rPr lang="nl-NL" sz="2000" dirty="0">
                <a:solidFill>
                  <a:srgbClr val="00B050"/>
                </a:solidFill>
              </a:rPr>
              <a:t>	</a:t>
            </a:r>
            <a:r>
              <a:rPr lang="nl-NL" sz="2000" b="1" dirty="0">
                <a:solidFill>
                  <a:srgbClr val="00B050"/>
                </a:solidFill>
              </a:rPr>
              <a:t>e</a:t>
            </a:r>
            <a:r>
              <a:rPr lang="nl-NL" sz="2000" b="1" baseline="30000" dirty="0">
                <a:solidFill>
                  <a:srgbClr val="00B050"/>
                </a:solidFill>
              </a:rPr>
              <a:t>- 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FF0000"/>
                </a:solidFill>
              </a:rPr>
              <a:t>protonen:</a:t>
            </a:r>
            <a:r>
              <a:rPr lang="nl-NL" sz="2000" b="1" dirty="0">
                <a:solidFill>
                  <a:srgbClr val="FF0000"/>
                </a:solidFill>
              </a:rPr>
              <a:t>     16	p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neutronen:   </a:t>
            </a:r>
            <a:r>
              <a:rPr lang="nl-NL" sz="2000" b="1" dirty="0">
                <a:solidFill>
                  <a:srgbClr val="0000FF"/>
                </a:solidFill>
              </a:rPr>
              <a:t>18	n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B050"/>
                </a:solidFill>
              </a:rPr>
              <a:t>elektronen:  </a:t>
            </a:r>
            <a:r>
              <a:rPr lang="nl-NL" sz="2000" b="1" dirty="0">
                <a:solidFill>
                  <a:srgbClr val="00B050"/>
                </a:solidFill>
              </a:rPr>
              <a:t>16</a:t>
            </a:r>
            <a:r>
              <a:rPr lang="nl-NL" sz="2000" dirty="0">
                <a:solidFill>
                  <a:srgbClr val="00B050"/>
                </a:solidFill>
              </a:rPr>
              <a:t>	</a:t>
            </a:r>
            <a:r>
              <a:rPr lang="nl-NL" sz="2000" b="1" dirty="0">
                <a:solidFill>
                  <a:srgbClr val="00B050"/>
                </a:solidFill>
              </a:rPr>
              <a:t>e</a:t>
            </a:r>
            <a:r>
              <a:rPr lang="nl-NL" sz="2000" b="1" baseline="30000" dirty="0">
                <a:solidFill>
                  <a:srgbClr val="00B050"/>
                </a:solidFill>
              </a:rPr>
              <a:t>- 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FF0000"/>
                </a:solidFill>
              </a:rPr>
              <a:t>protonen:</a:t>
            </a:r>
            <a:r>
              <a:rPr lang="nl-NL" sz="2000" b="1" dirty="0">
                <a:solidFill>
                  <a:srgbClr val="FF0000"/>
                </a:solidFill>
              </a:rPr>
              <a:t>     16	p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neutronen:   </a:t>
            </a:r>
            <a:r>
              <a:rPr lang="nl-NL" sz="2000" b="1" dirty="0">
                <a:solidFill>
                  <a:srgbClr val="0000FF"/>
                </a:solidFill>
              </a:rPr>
              <a:t>16	n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/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B050"/>
                </a:solidFill>
              </a:rPr>
              <a:t>elektronen:  </a:t>
            </a:r>
            <a:r>
              <a:rPr lang="nl-NL" sz="2000" b="1" dirty="0">
                <a:solidFill>
                  <a:srgbClr val="00B050"/>
                </a:solidFill>
              </a:rPr>
              <a:t>16</a:t>
            </a:r>
            <a:r>
              <a:rPr lang="nl-NL" sz="2000" dirty="0">
                <a:solidFill>
                  <a:srgbClr val="00B050"/>
                </a:solidFill>
              </a:rPr>
              <a:t>	</a:t>
            </a:r>
            <a:r>
              <a:rPr lang="nl-NL" sz="2000" b="1" dirty="0">
                <a:solidFill>
                  <a:srgbClr val="00B050"/>
                </a:solidFill>
              </a:rPr>
              <a:t>e</a:t>
            </a:r>
            <a:r>
              <a:rPr lang="nl-NL" sz="2000" b="1" baseline="30000" dirty="0">
                <a:solidFill>
                  <a:srgbClr val="00B050"/>
                </a:solidFill>
              </a:rPr>
              <a:t>- 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FF0000"/>
                </a:solidFill>
              </a:rPr>
              <a:t>protonen:</a:t>
            </a:r>
            <a:r>
              <a:rPr lang="nl-NL" sz="2000" b="1" dirty="0">
                <a:solidFill>
                  <a:srgbClr val="FF0000"/>
                </a:solidFill>
              </a:rPr>
              <a:t>     16	p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neutronen:   </a:t>
            </a:r>
            <a:r>
              <a:rPr lang="nl-NL" sz="2000" b="1" dirty="0">
                <a:solidFill>
                  <a:srgbClr val="0000FF"/>
                </a:solidFill>
              </a:rPr>
              <a:t>17	n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>
              <a:solidFill>
                <a:srgbClr val="00B05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endParaRPr lang="nl-NL" sz="2000" dirty="0">
              <a:solidFill>
                <a:srgbClr val="00B05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B050"/>
                </a:solidFill>
              </a:rPr>
              <a:t>elektronen:  </a:t>
            </a:r>
            <a:r>
              <a:rPr lang="nl-NL" sz="2000" b="1" dirty="0">
                <a:solidFill>
                  <a:srgbClr val="00B050"/>
                </a:solidFill>
              </a:rPr>
              <a:t>16</a:t>
            </a:r>
            <a:r>
              <a:rPr lang="nl-NL" sz="2000" dirty="0">
                <a:solidFill>
                  <a:srgbClr val="00B050"/>
                </a:solidFill>
              </a:rPr>
              <a:t>	</a:t>
            </a:r>
            <a:r>
              <a:rPr lang="nl-NL" sz="2000" b="1" dirty="0">
                <a:solidFill>
                  <a:srgbClr val="00B050"/>
                </a:solidFill>
              </a:rPr>
              <a:t>e</a:t>
            </a:r>
            <a:r>
              <a:rPr lang="nl-NL" sz="2000" b="1" baseline="30000" dirty="0">
                <a:solidFill>
                  <a:srgbClr val="00B050"/>
                </a:solidFill>
              </a:rPr>
              <a:t>- 	</a:t>
            </a:r>
            <a:r>
              <a:rPr lang="nl-NL" sz="2000" dirty="0">
                <a:solidFill>
                  <a:schemeClr val="bg1"/>
                </a:solidFill>
              </a:rPr>
              <a:t>lading 1-</a:t>
            </a:r>
            <a:endParaRPr lang="nl-NL" sz="2000" baseline="30000" dirty="0">
              <a:solidFill>
                <a:schemeClr val="bg1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FF0000"/>
                </a:solidFill>
              </a:rPr>
              <a:t>protonen:</a:t>
            </a:r>
            <a:r>
              <a:rPr lang="nl-NL" sz="2000" b="1" dirty="0">
                <a:solidFill>
                  <a:srgbClr val="FF0000"/>
                </a:solidFill>
              </a:rPr>
              <a:t>     16	p	</a:t>
            </a:r>
            <a:endParaRPr lang="nl-NL" sz="2000" dirty="0">
              <a:solidFill>
                <a:srgbClr val="FF0000"/>
              </a:solidFill>
            </a:endParaRPr>
          </a:p>
          <a:p>
            <a:pPr>
              <a:tabLst>
                <a:tab pos="1619250" algn="l"/>
                <a:tab pos="1973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neutronen:   </a:t>
            </a:r>
            <a:r>
              <a:rPr lang="nl-NL" sz="2000" b="1" dirty="0">
                <a:solidFill>
                  <a:srgbClr val="0000FF"/>
                </a:solidFill>
              </a:rPr>
              <a:t>20	n	</a:t>
            </a:r>
            <a:r>
              <a:rPr lang="nl-NL" sz="2000" dirty="0">
                <a:solidFill>
                  <a:schemeClr val="bg1"/>
                </a:solidFill>
              </a:rPr>
              <a:t>geen lading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55" name="Tekstvak 154">
            <a:extLst>
              <a:ext uri="{FF2B5EF4-FFF2-40B4-BE49-F238E27FC236}">
                <a16:creationId xmlns:a16="http://schemas.microsoft.com/office/drawing/2014/main" id="{1E7029F7-CFC4-43D1-9F68-08089957B895}"/>
              </a:ext>
            </a:extLst>
          </p:cNvPr>
          <p:cNvSpPr txBox="1"/>
          <p:nvPr/>
        </p:nvSpPr>
        <p:spPr>
          <a:xfrm>
            <a:off x="2544522" y="1427375"/>
            <a:ext cx="64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45163" algn="l"/>
              </a:tabLst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m</a:t>
            </a:r>
            <a:r>
              <a:rPr lang="nl-NL" dirty="0">
                <a:solidFill>
                  <a:srgbClr val="7030A0"/>
                </a:solidFill>
              </a:rPr>
              <a:t>assagetal</a:t>
            </a:r>
            <a:r>
              <a:rPr lang="nl-NL" b="1" dirty="0">
                <a:solidFill>
                  <a:srgbClr val="7030A0"/>
                </a:solidFill>
              </a:rPr>
              <a:t> 34                                                           </a:t>
            </a:r>
            <a:r>
              <a:rPr lang="nl-NL" sz="2800" b="1" dirty="0">
                <a:solidFill>
                  <a:srgbClr val="FF0000"/>
                </a:solidFill>
              </a:rPr>
              <a:t>S-</a:t>
            </a:r>
            <a:r>
              <a:rPr lang="nl-NL" sz="2000" b="1" dirty="0">
                <a:solidFill>
                  <a:srgbClr val="FF0000"/>
                </a:solidFill>
              </a:rPr>
              <a:t>34             </a:t>
            </a:r>
            <a:r>
              <a:rPr lang="nl-NL" sz="2000" b="1" baseline="60000" dirty="0">
                <a:solidFill>
                  <a:srgbClr val="FF0000"/>
                </a:solidFill>
              </a:rPr>
              <a:t>34</a:t>
            </a:r>
            <a:r>
              <a:rPr lang="nl-NL" sz="2000" b="1" baseline="46000" dirty="0">
                <a:solidFill>
                  <a:srgbClr val="FF0000"/>
                </a:solidFill>
              </a:rPr>
              <a:t> </a:t>
            </a:r>
            <a:r>
              <a:rPr lang="nl-NL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7" name="Tekstvak 166">
            <a:extLst>
              <a:ext uri="{FF2B5EF4-FFF2-40B4-BE49-F238E27FC236}">
                <a16:creationId xmlns:a16="http://schemas.microsoft.com/office/drawing/2014/main" id="{7A6AB37A-C538-43D2-BEC5-B6259FE524DC}"/>
              </a:ext>
            </a:extLst>
          </p:cNvPr>
          <p:cNvSpPr txBox="1"/>
          <p:nvPr/>
        </p:nvSpPr>
        <p:spPr>
          <a:xfrm>
            <a:off x="8233200" y="1620000"/>
            <a:ext cx="6622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baseline="-250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5D364005-5837-4ABB-8E2D-F5720BDB8045}"/>
              </a:ext>
            </a:extLst>
          </p:cNvPr>
          <p:cNvGrpSpPr/>
          <p:nvPr/>
        </p:nvGrpSpPr>
        <p:grpSpPr>
          <a:xfrm>
            <a:off x="2121128" y="6012331"/>
            <a:ext cx="7030384" cy="591998"/>
            <a:chOff x="1776843" y="1293777"/>
            <a:chExt cx="7030384" cy="591998"/>
          </a:xfrm>
        </p:grpSpPr>
        <p:sp>
          <p:nvSpPr>
            <p:cNvPr id="162" name="Tekstvak 161">
              <a:extLst>
                <a:ext uri="{FF2B5EF4-FFF2-40B4-BE49-F238E27FC236}">
                  <a16:creationId xmlns:a16="http://schemas.microsoft.com/office/drawing/2014/main" id="{BCD6C12E-C82D-41B4-BBD4-A7DBB390292E}"/>
                </a:ext>
              </a:extLst>
            </p:cNvPr>
            <p:cNvSpPr txBox="1"/>
            <p:nvPr/>
          </p:nvSpPr>
          <p:spPr>
            <a:xfrm>
              <a:off x="2204650" y="1293777"/>
              <a:ext cx="660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792288" algn="l"/>
                  <a:tab pos="5827713" algn="l"/>
                </a:tabLst>
              </a:pPr>
              <a:r>
                <a:rPr lang="nl-NL" dirty="0">
                  <a:solidFill>
                    <a:srgbClr val="7030A0"/>
                  </a:solidFill>
                  <a:sym typeface="Wingdings" panose="05000000000000000000" pitchFamily="2" charset="2"/>
                </a:rPr>
                <a:t>m</a:t>
              </a:r>
              <a:r>
                <a:rPr lang="nl-NL" dirty="0">
                  <a:solidFill>
                    <a:srgbClr val="7030A0"/>
                  </a:solidFill>
                </a:rPr>
                <a:t>assagetal</a:t>
              </a:r>
              <a:r>
                <a:rPr lang="nl-NL" b="1" dirty="0">
                  <a:solidFill>
                    <a:srgbClr val="7030A0"/>
                  </a:solidFill>
                </a:rPr>
                <a:t> 36                                                           </a:t>
              </a:r>
              <a:r>
                <a:rPr lang="nl-NL" sz="2800" b="1" dirty="0">
                  <a:solidFill>
                    <a:srgbClr val="FF0000"/>
                  </a:solidFill>
                </a:rPr>
                <a:t>S-</a:t>
              </a:r>
              <a:r>
                <a:rPr lang="nl-NL" sz="2000" b="1" dirty="0">
                  <a:solidFill>
                    <a:srgbClr val="FF0000"/>
                  </a:solidFill>
                </a:rPr>
                <a:t>36             </a:t>
              </a:r>
              <a:r>
                <a:rPr lang="nl-NL" sz="2000" b="1" baseline="60000" dirty="0">
                  <a:solidFill>
                    <a:srgbClr val="FF0000"/>
                  </a:solidFill>
                </a:rPr>
                <a:t>34</a:t>
              </a:r>
              <a:r>
                <a:rPr lang="nl-NL" sz="2000" b="1" baseline="46000" dirty="0">
                  <a:solidFill>
                    <a:srgbClr val="FF0000"/>
                  </a:solidFill>
                </a:rPr>
                <a:t> </a:t>
              </a:r>
              <a:r>
                <a:rPr lang="nl-NL" sz="2800" b="1" dirty="0">
                  <a:solidFill>
                    <a:srgbClr val="FF0000"/>
                  </a:solidFill>
                </a:rPr>
                <a:t>S</a:t>
              </a:r>
              <a:endParaRPr lang="nl-N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Rechteraccolade 160">
              <a:extLst>
                <a:ext uri="{FF2B5EF4-FFF2-40B4-BE49-F238E27FC236}">
                  <a16:creationId xmlns:a16="http://schemas.microsoft.com/office/drawing/2014/main" id="{A7C32941-0A38-4003-8817-566480FA1145}"/>
                </a:ext>
              </a:extLst>
            </p:cNvPr>
            <p:cNvSpPr/>
            <p:nvPr/>
          </p:nvSpPr>
          <p:spPr>
            <a:xfrm>
              <a:off x="1776843" y="1316766"/>
              <a:ext cx="288740" cy="569009"/>
            </a:xfrm>
            <a:prstGeom prst="rightBrace">
              <a:avLst>
                <a:gd name="adj1" fmla="val 8333"/>
                <a:gd name="adj2" fmla="val 51502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6116D933-019E-4AD6-A43C-4D70F89E7E51}"/>
              </a:ext>
            </a:extLst>
          </p:cNvPr>
          <p:cNvGrpSpPr/>
          <p:nvPr/>
        </p:nvGrpSpPr>
        <p:grpSpPr>
          <a:xfrm>
            <a:off x="2121128" y="4481874"/>
            <a:ext cx="6952683" cy="580723"/>
            <a:chOff x="1776843" y="1305052"/>
            <a:chExt cx="5838619" cy="580723"/>
          </a:xfrm>
        </p:grpSpPr>
        <p:sp>
          <p:nvSpPr>
            <p:cNvPr id="158" name="Rechteraccolade 157">
              <a:extLst>
                <a:ext uri="{FF2B5EF4-FFF2-40B4-BE49-F238E27FC236}">
                  <a16:creationId xmlns:a16="http://schemas.microsoft.com/office/drawing/2014/main" id="{DE86020C-110C-41D1-A6CC-D0F305F9F327}"/>
                </a:ext>
              </a:extLst>
            </p:cNvPr>
            <p:cNvSpPr/>
            <p:nvPr/>
          </p:nvSpPr>
          <p:spPr>
            <a:xfrm>
              <a:off x="1776843" y="1316766"/>
              <a:ext cx="288740" cy="569009"/>
            </a:xfrm>
            <a:prstGeom prst="rightBrace">
              <a:avLst>
                <a:gd name="adj1" fmla="val 8333"/>
                <a:gd name="adj2" fmla="val 51502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Tekstvak 158">
              <a:extLst>
                <a:ext uri="{FF2B5EF4-FFF2-40B4-BE49-F238E27FC236}">
                  <a16:creationId xmlns:a16="http://schemas.microsoft.com/office/drawing/2014/main" id="{08B76819-63A8-49BB-A1BD-81DAE147E1B2}"/>
                </a:ext>
              </a:extLst>
            </p:cNvPr>
            <p:cNvSpPr txBox="1"/>
            <p:nvPr/>
          </p:nvSpPr>
          <p:spPr>
            <a:xfrm>
              <a:off x="2140881" y="1305052"/>
              <a:ext cx="5474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394200" algn="l"/>
                  <a:tab pos="6005513" algn="l"/>
                </a:tabLst>
              </a:pPr>
              <a:r>
                <a:rPr lang="nl-NL" dirty="0">
                  <a:solidFill>
                    <a:srgbClr val="7030A0"/>
                  </a:solidFill>
                  <a:sym typeface="Wingdings" panose="05000000000000000000" pitchFamily="2" charset="2"/>
                </a:rPr>
                <a:t>m</a:t>
              </a:r>
              <a:r>
                <a:rPr lang="nl-NL" dirty="0">
                  <a:solidFill>
                    <a:srgbClr val="7030A0"/>
                  </a:solidFill>
                </a:rPr>
                <a:t>assagetal</a:t>
              </a:r>
              <a:r>
                <a:rPr lang="nl-NL" b="1" dirty="0">
                  <a:solidFill>
                    <a:srgbClr val="7030A0"/>
                  </a:solidFill>
                </a:rPr>
                <a:t> 33                                                         </a:t>
              </a:r>
              <a:r>
                <a:rPr lang="nl-NL" sz="400" b="1" dirty="0">
                  <a:solidFill>
                    <a:srgbClr val="7030A0"/>
                  </a:solidFill>
                </a:rPr>
                <a:t>         </a:t>
              </a:r>
              <a:r>
                <a:rPr lang="nl-NL" sz="2800" b="1" dirty="0">
                  <a:solidFill>
                    <a:srgbClr val="FF0000"/>
                  </a:solidFill>
                </a:rPr>
                <a:t>S-</a:t>
              </a:r>
              <a:r>
                <a:rPr lang="nl-NL" sz="2000" b="1" dirty="0">
                  <a:solidFill>
                    <a:srgbClr val="FF0000"/>
                  </a:solidFill>
                </a:rPr>
                <a:t>33             </a:t>
              </a:r>
              <a:r>
                <a:rPr lang="nl-NL" sz="2000" b="1" baseline="60000" dirty="0">
                  <a:solidFill>
                    <a:srgbClr val="FF0000"/>
                  </a:solidFill>
                </a:rPr>
                <a:t>33</a:t>
              </a:r>
              <a:r>
                <a:rPr lang="nl-NL" sz="2000" b="1" baseline="46000" dirty="0">
                  <a:solidFill>
                    <a:srgbClr val="FF0000"/>
                  </a:solidFill>
                </a:rPr>
                <a:t> </a:t>
              </a:r>
              <a:r>
                <a:rPr lang="nl-NL" sz="2800" b="1" dirty="0">
                  <a:solidFill>
                    <a:srgbClr val="FF0000"/>
                  </a:solidFill>
                </a:rPr>
                <a:t>S</a:t>
              </a:r>
              <a:endParaRPr lang="nl-NL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E7287021-C157-477F-B74B-E06A109B7409}"/>
              </a:ext>
            </a:extLst>
          </p:cNvPr>
          <p:cNvGrpSpPr/>
          <p:nvPr/>
        </p:nvGrpSpPr>
        <p:grpSpPr>
          <a:xfrm>
            <a:off x="2122064" y="1438070"/>
            <a:ext cx="2267056" cy="569009"/>
            <a:chOff x="1776843" y="1316766"/>
            <a:chExt cx="2267056" cy="569009"/>
          </a:xfrm>
        </p:grpSpPr>
        <p:sp>
          <p:nvSpPr>
            <p:cNvPr id="61" name="Rechteraccolade 60">
              <a:extLst>
                <a:ext uri="{FF2B5EF4-FFF2-40B4-BE49-F238E27FC236}">
                  <a16:creationId xmlns:a16="http://schemas.microsoft.com/office/drawing/2014/main" id="{47B80F82-965B-4F40-836D-4BD5AF01DBAD}"/>
                </a:ext>
              </a:extLst>
            </p:cNvPr>
            <p:cNvSpPr/>
            <p:nvPr/>
          </p:nvSpPr>
          <p:spPr>
            <a:xfrm>
              <a:off x="1776843" y="1316766"/>
              <a:ext cx="288740" cy="569009"/>
            </a:xfrm>
            <a:prstGeom prst="rightBrace">
              <a:avLst>
                <a:gd name="adj1" fmla="val 8333"/>
                <a:gd name="adj2" fmla="val 51502"/>
              </a:avLst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511E5FC1-C98F-45F3-9973-8AA9F6A447BE}"/>
                </a:ext>
              </a:extLst>
            </p:cNvPr>
            <p:cNvSpPr txBox="1"/>
            <p:nvPr/>
          </p:nvSpPr>
          <p:spPr>
            <a:xfrm>
              <a:off x="2199825" y="1416604"/>
              <a:ext cx="1844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5250" algn="l"/>
                </a:tabLst>
              </a:pPr>
              <a:r>
                <a:rPr lang="nl-NL" dirty="0">
                  <a:solidFill>
                    <a:srgbClr val="7030A0"/>
                  </a:solidFill>
                  <a:sym typeface="Wingdings" panose="05000000000000000000" pitchFamily="2" charset="2"/>
                </a:rPr>
                <a:t>m</a:t>
              </a:r>
              <a:r>
                <a:rPr lang="nl-NL" dirty="0">
                  <a:solidFill>
                    <a:srgbClr val="7030A0"/>
                  </a:solidFill>
                </a:rPr>
                <a:t>assagetal</a:t>
              </a:r>
              <a:r>
                <a:rPr lang="nl-NL" b="1" dirty="0">
                  <a:solidFill>
                    <a:srgbClr val="7030A0"/>
                  </a:solidFill>
                </a:rPr>
                <a:t> 34</a:t>
              </a:r>
            </a:p>
          </p:txBody>
        </p:sp>
      </p:grpSp>
      <p:grpSp>
        <p:nvGrpSpPr>
          <p:cNvPr id="199" name="Groep 198">
            <a:extLst>
              <a:ext uri="{FF2B5EF4-FFF2-40B4-BE49-F238E27FC236}">
                <a16:creationId xmlns:a16="http://schemas.microsoft.com/office/drawing/2014/main" id="{D63D9BC9-654C-459F-8A22-46602F37ED09}"/>
              </a:ext>
            </a:extLst>
          </p:cNvPr>
          <p:cNvGrpSpPr/>
          <p:nvPr/>
        </p:nvGrpSpPr>
        <p:grpSpPr>
          <a:xfrm>
            <a:off x="5453493" y="1243471"/>
            <a:ext cx="692093" cy="708244"/>
            <a:chOff x="5456972" y="3013363"/>
            <a:chExt cx="692093" cy="708244"/>
          </a:xfrm>
        </p:grpSpPr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52F6AA1C-01C7-4AC5-B901-37D66FC94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5F1A3E03-098B-4246-8DB7-DE5FFE28C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7A45473F-5BC3-493D-8AA8-84DE01161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D4EF52F0-4CB3-499E-A437-F9346142F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A02D71FA-6FAB-416F-924D-87D712ED4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4A6AAFB3-5A66-4A3B-948D-B56136946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2062AFA4-A558-4C57-ACF6-53CDFB7EB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09B25339-8D4B-4886-AC18-A67745055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870F2324-40BD-4A0B-92DB-5B877E59E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9FA86D75-36A6-4F76-B4E2-3F904DA14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70849DF3-4B2A-4B87-A60C-94B5E0C5D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BC78AB77-9B36-4266-B2BC-8867AB62F9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2C806782-EF2E-49EB-B15D-ABDA9CB3B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1B48ED7F-67CB-40CF-AB57-97217BBE1A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060E166E-19A6-448B-860A-F91F4FFD3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BFE7D6DC-C773-4942-AACC-EC219BE2E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66DEDFE9-5B33-47CB-B43E-9AE75EC62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072C3AEA-2E38-4A13-9524-013A6D960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5564616E-CEC9-47A2-A9C1-824C43C51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A3892D65-668D-4535-ACA3-37C889152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F6FED20E-7E7B-4DD4-A55F-34F6B7CD0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C2D6529F-86B7-432E-9A3C-08976B036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960" y="32279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54181443-4C25-4AAD-9AF4-A2AA937AF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360" y="33803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F6612C18-46B1-4514-9AB5-5FAB4E55F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4837" y="3013363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DEB95DAA-2A31-4A5D-8001-C1C111360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1590" y="308377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E1B89950-1234-4DC7-A5F0-BC0EB05FD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347" y="35778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F28FC26A-DE7C-463F-9206-0D752719B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853" y="314304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D10F0F1A-689D-4212-AD7C-DD8266FC7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248" y="302069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1A28F6E4-BDF8-4A9B-A29C-F637582E1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452" y="323160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E5C78450-7DF6-4FB0-A828-020929DE4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8479" y="350118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F2A40B7D-D057-40A2-9DA6-31132C4C2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154" y="35789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E28217B0-C77B-48BD-A2C8-84D6202499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0978" y="331049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8A542C03-E515-4811-B88D-E9B034E18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0373" y="334621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3" name="Groep 232">
            <a:extLst>
              <a:ext uri="{FF2B5EF4-FFF2-40B4-BE49-F238E27FC236}">
                <a16:creationId xmlns:a16="http://schemas.microsoft.com/office/drawing/2014/main" id="{82E97532-8D2E-4C02-8D45-D3080A71FDB5}"/>
              </a:ext>
            </a:extLst>
          </p:cNvPr>
          <p:cNvGrpSpPr/>
          <p:nvPr/>
        </p:nvGrpSpPr>
        <p:grpSpPr>
          <a:xfrm>
            <a:off x="2122064" y="3008243"/>
            <a:ext cx="2267056" cy="569009"/>
            <a:chOff x="1776843" y="1316766"/>
            <a:chExt cx="2267056" cy="569009"/>
          </a:xfrm>
        </p:grpSpPr>
        <p:sp>
          <p:nvSpPr>
            <p:cNvPr id="234" name="Rechteraccolade 233">
              <a:extLst>
                <a:ext uri="{FF2B5EF4-FFF2-40B4-BE49-F238E27FC236}">
                  <a16:creationId xmlns:a16="http://schemas.microsoft.com/office/drawing/2014/main" id="{8BD2ABE7-AFC9-44C4-9059-A81415A6C1EF}"/>
                </a:ext>
              </a:extLst>
            </p:cNvPr>
            <p:cNvSpPr/>
            <p:nvPr/>
          </p:nvSpPr>
          <p:spPr>
            <a:xfrm>
              <a:off x="1776843" y="1316766"/>
              <a:ext cx="288740" cy="569009"/>
            </a:xfrm>
            <a:prstGeom prst="rightBrace">
              <a:avLst>
                <a:gd name="adj1" fmla="val 8333"/>
                <a:gd name="adj2" fmla="val 51502"/>
              </a:avLst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5" name="Tekstvak 234">
              <a:extLst>
                <a:ext uri="{FF2B5EF4-FFF2-40B4-BE49-F238E27FC236}">
                  <a16:creationId xmlns:a16="http://schemas.microsoft.com/office/drawing/2014/main" id="{DA789F71-C106-4155-984D-F0B36CBF6259}"/>
                </a:ext>
              </a:extLst>
            </p:cNvPr>
            <p:cNvSpPr txBox="1"/>
            <p:nvPr/>
          </p:nvSpPr>
          <p:spPr>
            <a:xfrm>
              <a:off x="2199825" y="1416604"/>
              <a:ext cx="1844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EAEAEA"/>
                  </a:solidFill>
                  <a:sym typeface="Wingdings" panose="05000000000000000000" pitchFamily="2" charset="2"/>
                </a:rPr>
                <a:t>m</a:t>
              </a:r>
              <a:r>
                <a:rPr lang="nl-NL" dirty="0">
                  <a:solidFill>
                    <a:srgbClr val="EAEAEA"/>
                  </a:solidFill>
                </a:rPr>
                <a:t>assagetal</a:t>
              </a:r>
              <a:r>
                <a:rPr lang="nl-NL" b="1" dirty="0">
                  <a:solidFill>
                    <a:srgbClr val="EAEAEA"/>
                  </a:solidFill>
                </a:rPr>
                <a:t> 32</a:t>
              </a:r>
            </a:p>
          </p:txBody>
        </p:sp>
      </p:grpSp>
      <p:grpSp>
        <p:nvGrpSpPr>
          <p:cNvPr id="236" name="Groep 235">
            <a:extLst>
              <a:ext uri="{FF2B5EF4-FFF2-40B4-BE49-F238E27FC236}">
                <a16:creationId xmlns:a16="http://schemas.microsoft.com/office/drawing/2014/main" id="{B322621D-34D5-49B3-8BC6-571C959A1E15}"/>
              </a:ext>
            </a:extLst>
          </p:cNvPr>
          <p:cNvGrpSpPr/>
          <p:nvPr/>
        </p:nvGrpSpPr>
        <p:grpSpPr>
          <a:xfrm>
            <a:off x="2121128" y="4493588"/>
            <a:ext cx="2267056" cy="569009"/>
            <a:chOff x="1776843" y="1316766"/>
            <a:chExt cx="2267056" cy="569009"/>
          </a:xfrm>
        </p:grpSpPr>
        <p:sp>
          <p:nvSpPr>
            <p:cNvPr id="237" name="Rechteraccolade 236">
              <a:extLst>
                <a:ext uri="{FF2B5EF4-FFF2-40B4-BE49-F238E27FC236}">
                  <a16:creationId xmlns:a16="http://schemas.microsoft.com/office/drawing/2014/main" id="{CB1AA686-7905-4315-8FA9-BD9985210357}"/>
                </a:ext>
              </a:extLst>
            </p:cNvPr>
            <p:cNvSpPr/>
            <p:nvPr/>
          </p:nvSpPr>
          <p:spPr>
            <a:xfrm>
              <a:off x="1776843" y="1316766"/>
              <a:ext cx="288740" cy="569009"/>
            </a:xfrm>
            <a:prstGeom prst="rightBrace">
              <a:avLst>
                <a:gd name="adj1" fmla="val 8333"/>
                <a:gd name="adj2" fmla="val 51502"/>
              </a:avLst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8" name="Tekstvak 237">
              <a:extLst>
                <a:ext uri="{FF2B5EF4-FFF2-40B4-BE49-F238E27FC236}">
                  <a16:creationId xmlns:a16="http://schemas.microsoft.com/office/drawing/2014/main" id="{FAED0DC3-4D22-45A9-B532-CF989818AE4A}"/>
                </a:ext>
              </a:extLst>
            </p:cNvPr>
            <p:cNvSpPr txBox="1"/>
            <p:nvPr/>
          </p:nvSpPr>
          <p:spPr>
            <a:xfrm>
              <a:off x="2199825" y="1416604"/>
              <a:ext cx="1844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b="1" dirty="0">
                <a:solidFill>
                  <a:srgbClr val="EAEAEA"/>
                </a:solidFill>
              </a:endParaRPr>
            </a:p>
          </p:txBody>
        </p:sp>
      </p:grpSp>
      <p:sp>
        <p:nvSpPr>
          <p:cNvPr id="240" name="Rechteraccolade 239">
            <a:extLst>
              <a:ext uri="{FF2B5EF4-FFF2-40B4-BE49-F238E27FC236}">
                <a16:creationId xmlns:a16="http://schemas.microsoft.com/office/drawing/2014/main" id="{F077D591-E052-4AE1-A86D-BBD45196BBC5}"/>
              </a:ext>
            </a:extLst>
          </p:cNvPr>
          <p:cNvSpPr/>
          <p:nvPr/>
        </p:nvSpPr>
        <p:spPr>
          <a:xfrm>
            <a:off x="2121128" y="6035320"/>
            <a:ext cx="288740" cy="569009"/>
          </a:xfrm>
          <a:prstGeom prst="rightBrace">
            <a:avLst>
              <a:gd name="adj1" fmla="val 8333"/>
              <a:gd name="adj2" fmla="val 51502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43" name="Groep 242">
            <a:extLst>
              <a:ext uri="{FF2B5EF4-FFF2-40B4-BE49-F238E27FC236}">
                <a16:creationId xmlns:a16="http://schemas.microsoft.com/office/drawing/2014/main" id="{FAF545AE-4AD0-4F4D-84BE-21F0FD04F3E9}"/>
              </a:ext>
            </a:extLst>
          </p:cNvPr>
          <p:cNvGrpSpPr/>
          <p:nvPr/>
        </p:nvGrpSpPr>
        <p:grpSpPr>
          <a:xfrm>
            <a:off x="5417838" y="2813886"/>
            <a:ext cx="692093" cy="708244"/>
            <a:chOff x="5456972" y="3013363"/>
            <a:chExt cx="692093" cy="708244"/>
          </a:xfrm>
        </p:grpSpPr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52390FED-A7E2-4C17-9E13-08FF5BFB2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F44EAC9-4142-47B5-BEDA-CB242A40C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BCE22578-4393-4700-967F-B4BD8A172A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AD064C73-C291-498D-8366-87523DDD42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D509A9CC-24E8-46D3-AF90-A80E4250F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342D087B-BD16-49AE-AB1E-561591C7B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BF40A475-3464-46BA-8199-051B5D3BA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5B0D131B-68EC-4D4E-B413-11399BF8E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82EA4612-9C7E-431F-B345-E269E69044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0F9382AC-5FE9-4412-8712-E4951018F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0519ED7A-30B6-4FD2-A2B8-57B71761F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020250B3-C0AE-484E-850C-1133F1C663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BB20D607-60E4-49D4-BA4C-936FDB360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E8DD51D0-38A7-4D70-8791-FE7C6C8E67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43B5543-CC9F-46E2-A449-181A1812A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7FEC0E85-EB3B-4698-8692-726D272BA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BEBF2D1F-F9D7-4452-AABF-BD6551314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A88E9F8B-D0F7-46C3-8C70-59C20B2D4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94669DDC-4BF9-4514-9813-085FC275E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91C68E18-2BF7-4D37-BC9F-DE88BC003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37C63796-2415-4F3D-A028-324737F5D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960" y="32279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426FC75E-649C-4D4C-9573-F4B489A37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360" y="33803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6" name="Ovaal 265">
              <a:extLst>
                <a:ext uri="{FF2B5EF4-FFF2-40B4-BE49-F238E27FC236}">
                  <a16:creationId xmlns:a16="http://schemas.microsoft.com/office/drawing/2014/main" id="{01EE2CCC-C01A-4941-AD3E-C345ABBFE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4837" y="3013363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8DDA0EBA-D9F8-4AAB-826F-5B3BBBA83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1590" y="308377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8" name="Ovaal 267">
              <a:extLst>
                <a:ext uri="{FF2B5EF4-FFF2-40B4-BE49-F238E27FC236}">
                  <a16:creationId xmlns:a16="http://schemas.microsoft.com/office/drawing/2014/main" id="{D8C56404-897D-4198-986D-012F4D294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347" y="35778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DE270140-6D6F-455E-8D82-C6CC3F5156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853" y="314304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0" name="Ovaal 269">
              <a:extLst>
                <a:ext uri="{FF2B5EF4-FFF2-40B4-BE49-F238E27FC236}">
                  <a16:creationId xmlns:a16="http://schemas.microsoft.com/office/drawing/2014/main" id="{BD24CD5E-1B58-44DF-83A3-EEDD8C433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248" y="302069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E3777DA8-5B4A-4A24-A5AE-CB91110C0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452" y="323160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2" name="Ovaal 271">
              <a:extLst>
                <a:ext uri="{FF2B5EF4-FFF2-40B4-BE49-F238E27FC236}">
                  <a16:creationId xmlns:a16="http://schemas.microsoft.com/office/drawing/2014/main" id="{645F6ABA-F167-4003-93B9-CCEAF80EA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8479" y="350118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3" name="Ovaal 272">
              <a:extLst>
                <a:ext uri="{FF2B5EF4-FFF2-40B4-BE49-F238E27FC236}">
                  <a16:creationId xmlns:a16="http://schemas.microsoft.com/office/drawing/2014/main" id="{DD69B811-4755-47FF-BF28-8E08AC243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154" y="35789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4" name="Ovaal 273">
              <a:extLst>
                <a:ext uri="{FF2B5EF4-FFF2-40B4-BE49-F238E27FC236}">
                  <a16:creationId xmlns:a16="http://schemas.microsoft.com/office/drawing/2014/main" id="{E09A921C-ACDF-4243-ACA0-852B511B4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0978" y="331049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5" name="Groep 274">
            <a:extLst>
              <a:ext uri="{FF2B5EF4-FFF2-40B4-BE49-F238E27FC236}">
                <a16:creationId xmlns:a16="http://schemas.microsoft.com/office/drawing/2014/main" id="{C70E66D4-84E7-4657-BCA3-196BCBBA2D82}"/>
              </a:ext>
            </a:extLst>
          </p:cNvPr>
          <p:cNvGrpSpPr/>
          <p:nvPr/>
        </p:nvGrpSpPr>
        <p:grpSpPr>
          <a:xfrm>
            <a:off x="5389979" y="5885614"/>
            <a:ext cx="692093" cy="708244"/>
            <a:chOff x="5456972" y="3013363"/>
            <a:chExt cx="692093" cy="708244"/>
          </a:xfrm>
        </p:grpSpPr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DBC68864-60E5-47C9-9A87-9D640952F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7" name="Ovaal 276">
              <a:extLst>
                <a:ext uri="{FF2B5EF4-FFF2-40B4-BE49-F238E27FC236}">
                  <a16:creationId xmlns:a16="http://schemas.microsoft.com/office/drawing/2014/main" id="{8F6B3519-B8E1-427B-8DBD-4AE47AD82C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3C7DA6A7-5CBD-4C5C-82C3-898E0D5F0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9" name="Ovaal 278">
              <a:extLst>
                <a:ext uri="{FF2B5EF4-FFF2-40B4-BE49-F238E27FC236}">
                  <a16:creationId xmlns:a16="http://schemas.microsoft.com/office/drawing/2014/main" id="{2481B608-6193-4F40-88F6-B9D5B8E50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747A1E49-0843-4CA0-9FD6-8442195CB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1" name="Ovaal 280">
              <a:extLst>
                <a:ext uri="{FF2B5EF4-FFF2-40B4-BE49-F238E27FC236}">
                  <a16:creationId xmlns:a16="http://schemas.microsoft.com/office/drawing/2014/main" id="{23459382-F538-411E-ABF1-CAF0DC83C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9FBDD31A-FE36-4157-9677-C65756B64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3" name="Ovaal 282">
              <a:extLst>
                <a:ext uri="{FF2B5EF4-FFF2-40B4-BE49-F238E27FC236}">
                  <a16:creationId xmlns:a16="http://schemas.microsoft.com/office/drawing/2014/main" id="{DFEEFCF8-2796-439A-A7E1-73A19C9E9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4" name="Ovaal 283">
              <a:extLst>
                <a:ext uri="{FF2B5EF4-FFF2-40B4-BE49-F238E27FC236}">
                  <a16:creationId xmlns:a16="http://schemas.microsoft.com/office/drawing/2014/main" id="{62C10749-56C2-41DB-8E48-EC0500127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563E1D91-70E9-4E81-AA8E-62AA71697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6" name="Ovaal 285">
              <a:extLst>
                <a:ext uri="{FF2B5EF4-FFF2-40B4-BE49-F238E27FC236}">
                  <a16:creationId xmlns:a16="http://schemas.microsoft.com/office/drawing/2014/main" id="{D33DC463-57E9-46F3-BD15-8C2296FA1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6AF96469-055E-4C71-A62F-66844761D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2D0064D7-ED10-4FD1-AD5E-ED27B631A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A4FE6FDB-E9A0-492D-9F4A-F49987BD8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52F13D02-664E-4160-A0E0-50894FCB6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39F776AA-FF08-4310-BB6A-4343042CD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E0CF3848-D1FE-4705-8BFD-5ADE55519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F1168D0B-DB19-42CE-A3B4-BC1E0D696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FE40DE12-FB57-4C8E-BD99-474F04297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B84616D2-5758-40D9-B1AD-112428194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6D96945B-4F91-4531-A481-3D18646E5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5E5CE263-D68C-4B9B-AC33-B84E773BCE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960" y="32279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E721262C-E2D5-4558-A6BC-0E5B1CBB3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360" y="33803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68D6EF39-BC84-4ED8-8A09-430050C89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4837" y="3013363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0" name="Ovaal 299">
              <a:extLst>
                <a:ext uri="{FF2B5EF4-FFF2-40B4-BE49-F238E27FC236}">
                  <a16:creationId xmlns:a16="http://schemas.microsoft.com/office/drawing/2014/main" id="{29380ED6-880A-4A4A-92E6-B792F00EB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1590" y="308377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A55D3FCF-4BDD-464C-A4B0-501687188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347" y="35778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58E2F84B-B7A1-4C8B-B4EE-5E12BB345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853" y="314304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09F6A311-4314-45F0-90B6-8625FB4C8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248" y="302069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4" name="Ovaal 303">
              <a:extLst>
                <a:ext uri="{FF2B5EF4-FFF2-40B4-BE49-F238E27FC236}">
                  <a16:creationId xmlns:a16="http://schemas.microsoft.com/office/drawing/2014/main" id="{ED52E56C-C0CE-4968-B1C4-E02FA5506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452" y="323160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5" name="Ovaal 304">
              <a:extLst>
                <a:ext uri="{FF2B5EF4-FFF2-40B4-BE49-F238E27FC236}">
                  <a16:creationId xmlns:a16="http://schemas.microsoft.com/office/drawing/2014/main" id="{0F63A96B-4592-423C-8CE3-B1D65DB0E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8479" y="350118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6" name="Ovaal 305">
              <a:extLst>
                <a:ext uri="{FF2B5EF4-FFF2-40B4-BE49-F238E27FC236}">
                  <a16:creationId xmlns:a16="http://schemas.microsoft.com/office/drawing/2014/main" id="{BBD74C2C-D27A-4CA1-A1CB-3236DF5A6E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154" y="35789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8ED3B341-6A97-4FB3-A2D1-2FBA2A2F74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0978" y="331049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8" name="Ovaal 307">
              <a:extLst>
                <a:ext uri="{FF2B5EF4-FFF2-40B4-BE49-F238E27FC236}">
                  <a16:creationId xmlns:a16="http://schemas.microsoft.com/office/drawing/2014/main" id="{5EEEE6AC-C801-4FF4-AAE5-9FA9EE695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0373" y="334621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09" name="Groep 308">
            <a:extLst>
              <a:ext uri="{FF2B5EF4-FFF2-40B4-BE49-F238E27FC236}">
                <a16:creationId xmlns:a16="http://schemas.microsoft.com/office/drawing/2014/main" id="{10FBDE0C-FB35-439C-80FD-BAA6D321A32B}"/>
              </a:ext>
            </a:extLst>
          </p:cNvPr>
          <p:cNvGrpSpPr/>
          <p:nvPr/>
        </p:nvGrpSpPr>
        <p:grpSpPr>
          <a:xfrm>
            <a:off x="5407725" y="4375571"/>
            <a:ext cx="692093" cy="708244"/>
            <a:chOff x="5456972" y="3013363"/>
            <a:chExt cx="692093" cy="708244"/>
          </a:xfrm>
        </p:grpSpPr>
        <p:sp>
          <p:nvSpPr>
            <p:cNvPr id="310" name="Ovaal 309">
              <a:extLst>
                <a:ext uri="{FF2B5EF4-FFF2-40B4-BE49-F238E27FC236}">
                  <a16:creationId xmlns:a16="http://schemas.microsoft.com/office/drawing/2014/main" id="{745DEB3B-98FC-4BAB-A695-DB6A37823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1" name="Ovaal 310">
              <a:extLst>
                <a:ext uri="{FF2B5EF4-FFF2-40B4-BE49-F238E27FC236}">
                  <a16:creationId xmlns:a16="http://schemas.microsoft.com/office/drawing/2014/main" id="{2C8E2031-4C55-4C11-9242-23E052877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2" name="Ovaal 311">
              <a:extLst>
                <a:ext uri="{FF2B5EF4-FFF2-40B4-BE49-F238E27FC236}">
                  <a16:creationId xmlns:a16="http://schemas.microsoft.com/office/drawing/2014/main" id="{9488D73D-861B-4EC8-9681-D3A0B39C24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959BC92F-C5B7-4545-9CFB-057E87B02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4" name="Ovaal 313">
              <a:extLst>
                <a:ext uri="{FF2B5EF4-FFF2-40B4-BE49-F238E27FC236}">
                  <a16:creationId xmlns:a16="http://schemas.microsoft.com/office/drawing/2014/main" id="{A1A4399E-0F08-493F-B12D-8609271F0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DFD9A192-248A-4386-9D11-5B640C22A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6" name="Ovaal 315">
              <a:extLst>
                <a:ext uri="{FF2B5EF4-FFF2-40B4-BE49-F238E27FC236}">
                  <a16:creationId xmlns:a16="http://schemas.microsoft.com/office/drawing/2014/main" id="{D3AC63FD-E0A4-4502-B9A7-26B9E0C69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7" name="Ovaal 316">
              <a:extLst>
                <a:ext uri="{FF2B5EF4-FFF2-40B4-BE49-F238E27FC236}">
                  <a16:creationId xmlns:a16="http://schemas.microsoft.com/office/drawing/2014/main" id="{F366EC1E-B3A6-4995-A0EC-73F61AF9A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8" name="Ovaal 317">
              <a:extLst>
                <a:ext uri="{FF2B5EF4-FFF2-40B4-BE49-F238E27FC236}">
                  <a16:creationId xmlns:a16="http://schemas.microsoft.com/office/drawing/2014/main" id="{F95D1A59-DE9B-4AAB-973A-8A853EBC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9" name="Ovaal 318">
              <a:extLst>
                <a:ext uri="{FF2B5EF4-FFF2-40B4-BE49-F238E27FC236}">
                  <a16:creationId xmlns:a16="http://schemas.microsoft.com/office/drawing/2014/main" id="{B3F80C3C-450C-4964-9424-86DD75CC1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0" name="Ovaal 319">
              <a:extLst>
                <a:ext uri="{FF2B5EF4-FFF2-40B4-BE49-F238E27FC236}">
                  <a16:creationId xmlns:a16="http://schemas.microsoft.com/office/drawing/2014/main" id="{FACB8AA4-1361-46B5-8442-70DDD82D0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1" name="Ovaal 320">
              <a:extLst>
                <a:ext uri="{FF2B5EF4-FFF2-40B4-BE49-F238E27FC236}">
                  <a16:creationId xmlns:a16="http://schemas.microsoft.com/office/drawing/2014/main" id="{8AF4CCF7-F162-4185-86CA-F8F321111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2" name="Ovaal 321">
              <a:extLst>
                <a:ext uri="{FF2B5EF4-FFF2-40B4-BE49-F238E27FC236}">
                  <a16:creationId xmlns:a16="http://schemas.microsoft.com/office/drawing/2014/main" id="{1976EB91-576B-4B12-BA5A-A892809659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C80A7C29-B42F-4EF2-A1AB-CDBF3CB11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4" name="Ovaal 323">
              <a:extLst>
                <a:ext uri="{FF2B5EF4-FFF2-40B4-BE49-F238E27FC236}">
                  <a16:creationId xmlns:a16="http://schemas.microsoft.com/office/drawing/2014/main" id="{DF1EC6C9-7451-42E4-96F4-D585BCF04B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5" name="Ovaal 324">
              <a:extLst>
                <a:ext uri="{FF2B5EF4-FFF2-40B4-BE49-F238E27FC236}">
                  <a16:creationId xmlns:a16="http://schemas.microsoft.com/office/drawing/2014/main" id="{A644B5A1-57D6-4CF3-B14A-68E96AB39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6" name="Ovaal 325">
              <a:extLst>
                <a:ext uri="{FF2B5EF4-FFF2-40B4-BE49-F238E27FC236}">
                  <a16:creationId xmlns:a16="http://schemas.microsoft.com/office/drawing/2014/main" id="{58EB3092-F460-4B22-9A52-9982D9B37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7" name="Ovaal 326">
              <a:extLst>
                <a:ext uri="{FF2B5EF4-FFF2-40B4-BE49-F238E27FC236}">
                  <a16:creationId xmlns:a16="http://schemas.microsoft.com/office/drawing/2014/main" id="{A98F666B-452D-456E-BBC1-74317FC26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8" name="Ovaal 327">
              <a:extLst>
                <a:ext uri="{FF2B5EF4-FFF2-40B4-BE49-F238E27FC236}">
                  <a16:creationId xmlns:a16="http://schemas.microsoft.com/office/drawing/2014/main" id="{BCE00A1A-41AD-41B7-81D3-D2F90B7FC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9" name="Ovaal 328">
              <a:extLst>
                <a:ext uri="{FF2B5EF4-FFF2-40B4-BE49-F238E27FC236}">
                  <a16:creationId xmlns:a16="http://schemas.microsoft.com/office/drawing/2014/main" id="{4E0DD8DE-138C-49B5-8383-3F0DDDE24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0" name="Ovaal 329">
              <a:extLst>
                <a:ext uri="{FF2B5EF4-FFF2-40B4-BE49-F238E27FC236}">
                  <a16:creationId xmlns:a16="http://schemas.microsoft.com/office/drawing/2014/main" id="{C1697F04-02C8-4D05-BE92-684A917F4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1" name="Ovaal 330">
              <a:extLst>
                <a:ext uri="{FF2B5EF4-FFF2-40B4-BE49-F238E27FC236}">
                  <a16:creationId xmlns:a16="http://schemas.microsoft.com/office/drawing/2014/main" id="{6774AFF9-D184-475F-9DF8-7B2D4D715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960" y="32279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2" name="Ovaal 331">
              <a:extLst>
                <a:ext uri="{FF2B5EF4-FFF2-40B4-BE49-F238E27FC236}">
                  <a16:creationId xmlns:a16="http://schemas.microsoft.com/office/drawing/2014/main" id="{53C01752-B534-436B-9010-2B2632F1C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360" y="33803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3" name="Ovaal 332">
              <a:extLst>
                <a:ext uri="{FF2B5EF4-FFF2-40B4-BE49-F238E27FC236}">
                  <a16:creationId xmlns:a16="http://schemas.microsoft.com/office/drawing/2014/main" id="{2BB020D4-BA3F-4BB7-8B43-1CE9C4ED6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4837" y="3013363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4" name="Ovaal 333">
              <a:extLst>
                <a:ext uri="{FF2B5EF4-FFF2-40B4-BE49-F238E27FC236}">
                  <a16:creationId xmlns:a16="http://schemas.microsoft.com/office/drawing/2014/main" id="{502B637A-F542-440B-A15E-F975E4571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1590" y="308377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5" name="Ovaal 334">
              <a:extLst>
                <a:ext uri="{FF2B5EF4-FFF2-40B4-BE49-F238E27FC236}">
                  <a16:creationId xmlns:a16="http://schemas.microsoft.com/office/drawing/2014/main" id="{804F2494-62EA-4A26-A004-1B8FA1674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347" y="35778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6" name="Ovaal 335">
              <a:extLst>
                <a:ext uri="{FF2B5EF4-FFF2-40B4-BE49-F238E27FC236}">
                  <a16:creationId xmlns:a16="http://schemas.microsoft.com/office/drawing/2014/main" id="{48592660-A9A4-4F8B-8F38-89470CC2C0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853" y="3143046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7" name="Ovaal 336">
              <a:extLst>
                <a:ext uri="{FF2B5EF4-FFF2-40B4-BE49-F238E27FC236}">
                  <a16:creationId xmlns:a16="http://schemas.microsoft.com/office/drawing/2014/main" id="{57DEEF30-5D70-4AA9-8B23-7E8468446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248" y="302069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8" name="Ovaal 337">
              <a:extLst>
                <a:ext uri="{FF2B5EF4-FFF2-40B4-BE49-F238E27FC236}">
                  <a16:creationId xmlns:a16="http://schemas.microsoft.com/office/drawing/2014/main" id="{1AA69767-3431-41B1-B6CC-0A82A2CB5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452" y="323160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9" name="Ovaal 338">
              <a:extLst>
                <a:ext uri="{FF2B5EF4-FFF2-40B4-BE49-F238E27FC236}">
                  <a16:creationId xmlns:a16="http://schemas.microsoft.com/office/drawing/2014/main" id="{B8DCD87D-3DC6-4167-92FA-655125AC9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8479" y="350118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0" name="Ovaal 339">
              <a:extLst>
                <a:ext uri="{FF2B5EF4-FFF2-40B4-BE49-F238E27FC236}">
                  <a16:creationId xmlns:a16="http://schemas.microsoft.com/office/drawing/2014/main" id="{3254142F-6D27-4B3A-AAA6-749527237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154" y="35789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1" name="Ovaal 340">
              <a:extLst>
                <a:ext uri="{FF2B5EF4-FFF2-40B4-BE49-F238E27FC236}">
                  <a16:creationId xmlns:a16="http://schemas.microsoft.com/office/drawing/2014/main" id="{6E13D6DF-366D-4E9E-8978-E9ED5B1A92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0978" y="331049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42" name="Ovaal 341">
            <a:extLst>
              <a:ext uri="{FF2B5EF4-FFF2-40B4-BE49-F238E27FC236}">
                <a16:creationId xmlns:a16="http://schemas.microsoft.com/office/drawing/2014/main" id="{E49CF789-DE5F-4C72-85BC-BBB6DF40F643}"/>
              </a:ext>
            </a:extLst>
          </p:cNvPr>
          <p:cNvSpPr>
            <a:spLocks noChangeAspect="1"/>
          </p:cNvSpPr>
          <p:nvPr/>
        </p:nvSpPr>
        <p:spPr>
          <a:xfrm>
            <a:off x="5624073" y="602451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3" name="Ovaal 342">
            <a:extLst>
              <a:ext uri="{FF2B5EF4-FFF2-40B4-BE49-F238E27FC236}">
                <a16:creationId xmlns:a16="http://schemas.microsoft.com/office/drawing/2014/main" id="{A2DAB0AA-2CEE-42EC-A183-12D739D391A7}"/>
              </a:ext>
            </a:extLst>
          </p:cNvPr>
          <p:cNvSpPr>
            <a:spLocks noChangeAspect="1"/>
          </p:cNvSpPr>
          <p:nvPr/>
        </p:nvSpPr>
        <p:spPr>
          <a:xfrm>
            <a:off x="5650906" y="636178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Tekstvak 151">
            <a:extLst>
              <a:ext uri="{FF2B5EF4-FFF2-40B4-BE49-F238E27FC236}">
                <a16:creationId xmlns:a16="http://schemas.microsoft.com/office/drawing/2014/main" id="{34CFE7C6-DD6F-40DB-BD1A-F4D7A7DC0BD5}"/>
              </a:ext>
            </a:extLst>
          </p:cNvPr>
          <p:cNvSpPr txBox="1"/>
          <p:nvPr/>
        </p:nvSpPr>
        <p:spPr>
          <a:xfrm>
            <a:off x="109400" y="0"/>
            <a:ext cx="90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S               </a:t>
            </a:r>
            <a:r>
              <a:rPr lang="nl-NL" sz="3600" dirty="0"/>
              <a:t>Zwavel-isotopen        </a:t>
            </a:r>
            <a:r>
              <a:rPr lang="nl-NL" sz="3600" dirty="0" err="1">
                <a:solidFill>
                  <a:srgbClr val="FF0000"/>
                </a:solidFill>
              </a:rPr>
              <a:t>notatie’s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6" name="Tekstvak 155">
            <a:extLst>
              <a:ext uri="{FF2B5EF4-FFF2-40B4-BE49-F238E27FC236}">
                <a16:creationId xmlns:a16="http://schemas.microsoft.com/office/drawing/2014/main" id="{B2B89229-4745-45C5-8916-9CC25694D48B}"/>
              </a:ext>
            </a:extLst>
          </p:cNvPr>
          <p:cNvSpPr txBox="1"/>
          <p:nvPr/>
        </p:nvSpPr>
        <p:spPr>
          <a:xfrm>
            <a:off x="2544108" y="2985080"/>
            <a:ext cx="646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922963" algn="l"/>
              </a:tabLst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m</a:t>
            </a:r>
            <a:r>
              <a:rPr lang="nl-NL" dirty="0">
                <a:solidFill>
                  <a:srgbClr val="7030A0"/>
                </a:solidFill>
              </a:rPr>
              <a:t>assagetal</a:t>
            </a:r>
            <a:r>
              <a:rPr lang="nl-NL" b="1" dirty="0">
                <a:solidFill>
                  <a:srgbClr val="7030A0"/>
                </a:solidFill>
              </a:rPr>
              <a:t> 32                                                           </a:t>
            </a:r>
            <a:r>
              <a:rPr lang="nl-NL" sz="2800" b="1" dirty="0">
                <a:solidFill>
                  <a:srgbClr val="FF0000"/>
                </a:solidFill>
              </a:rPr>
              <a:t>S-</a:t>
            </a:r>
            <a:r>
              <a:rPr lang="nl-NL" sz="2000" b="1" dirty="0">
                <a:solidFill>
                  <a:srgbClr val="FF0000"/>
                </a:solidFill>
              </a:rPr>
              <a:t>32             </a:t>
            </a:r>
            <a:r>
              <a:rPr lang="nl-NL" sz="2000" b="1" baseline="60000" dirty="0">
                <a:solidFill>
                  <a:srgbClr val="FF0000"/>
                </a:solidFill>
              </a:rPr>
              <a:t>32</a:t>
            </a:r>
            <a:r>
              <a:rPr lang="nl-NL" sz="2000" b="1" baseline="46000" dirty="0">
                <a:solidFill>
                  <a:srgbClr val="FF0000"/>
                </a:solidFill>
              </a:rPr>
              <a:t> </a:t>
            </a:r>
            <a:r>
              <a:rPr lang="nl-NL" sz="2800" b="1" dirty="0">
                <a:solidFill>
                  <a:srgbClr val="FF0000"/>
                </a:solidFill>
              </a:rPr>
              <a:t>S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68" name="Tekstvak 167">
            <a:extLst>
              <a:ext uri="{FF2B5EF4-FFF2-40B4-BE49-F238E27FC236}">
                <a16:creationId xmlns:a16="http://schemas.microsoft.com/office/drawing/2014/main" id="{93CA4305-1E38-4C6A-825E-E1A43479C197}"/>
              </a:ext>
            </a:extLst>
          </p:cNvPr>
          <p:cNvSpPr txBox="1"/>
          <p:nvPr/>
        </p:nvSpPr>
        <p:spPr>
          <a:xfrm>
            <a:off x="8233509" y="3168000"/>
            <a:ext cx="6622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baseline="-25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9" name="Tekstvak 168">
            <a:extLst>
              <a:ext uri="{FF2B5EF4-FFF2-40B4-BE49-F238E27FC236}">
                <a16:creationId xmlns:a16="http://schemas.microsoft.com/office/drawing/2014/main" id="{CFBFA239-6FCB-4336-B6D9-A268B4C693BB}"/>
              </a:ext>
            </a:extLst>
          </p:cNvPr>
          <p:cNvSpPr txBox="1"/>
          <p:nvPr/>
        </p:nvSpPr>
        <p:spPr>
          <a:xfrm>
            <a:off x="8233508" y="4657117"/>
            <a:ext cx="6622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baseline="-25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0" name="Tekstvak 169">
            <a:extLst>
              <a:ext uri="{FF2B5EF4-FFF2-40B4-BE49-F238E27FC236}">
                <a16:creationId xmlns:a16="http://schemas.microsoft.com/office/drawing/2014/main" id="{8F63F2A7-AA57-48D6-84A1-3C8D0FE2534C}"/>
              </a:ext>
            </a:extLst>
          </p:cNvPr>
          <p:cNvSpPr txBox="1"/>
          <p:nvPr/>
        </p:nvSpPr>
        <p:spPr>
          <a:xfrm>
            <a:off x="8233200" y="6192000"/>
            <a:ext cx="6622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nl-NL" sz="2000" b="1" baseline="-250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719346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ECC40EF-68F9-4AA6-9DAD-D4C8440F634E}"/>
              </a:ext>
            </a:extLst>
          </p:cNvPr>
          <p:cNvSpPr/>
          <p:nvPr/>
        </p:nvSpPr>
        <p:spPr>
          <a:xfrm>
            <a:off x="4373880" y="1325880"/>
            <a:ext cx="861060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D0622DAA-E3B0-40AB-B202-F7B379059094}"/>
              </a:ext>
            </a:extLst>
          </p:cNvPr>
          <p:cNvSpPr/>
          <p:nvPr/>
        </p:nvSpPr>
        <p:spPr>
          <a:xfrm>
            <a:off x="2261247" y="3819144"/>
            <a:ext cx="480060" cy="164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6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5F7DCE51-1A20-4345-9829-05CFCC37F617}"/>
              </a:ext>
            </a:extLst>
          </p:cNvPr>
          <p:cNvSpPr/>
          <p:nvPr/>
        </p:nvSpPr>
        <p:spPr>
          <a:xfrm>
            <a:off x="2261247" y="3819144"/>
            <a:ext cx="480060" cy="164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5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F11171F-0A4C-4FB3-8B76-7FC734D63F23}"/>
              </a:ext>
            </a:extLst>
          </p:cNvPr>
          <p:cNvSpPr/>
          <p:nvPr/>
        </p:nvSpPr>
        <p:spPr>
          <a:xfrm>
            <a:off x="3597582" y="2092593"/>
            <a:ext cx="2711778" cy="12633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7E7C1FB-664A-4E8A-B0A8-0F0ABAB3D340}"/>
              </a:ext>
            </a:extLst>
          </p:cNvPr>
          <p:cNvSpPr/>
          <p:nvPr/>
        </p:nvSpPr>
        <p:spPr>
          <a:xfrm>
            <a:off x="3597582" y="4499889"/>
            <a:ext cx="2711778" cy="2010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F11171F-0A4C-4FB3-8B76-7FC734D63F23}"/>
              </a:ext>
            </a:extLst>
          </p:cNvPr>
          <p:cNvSpPr/>
          <p:nvPr/>
        </p:nvSpPr>
        <p:spPr>
          <a:xfrm>
            <a:off x="3597582" y="2092593"/>
            <a:ext cx="2711778" cy="12633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x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7E7C1FB-664A-4E8A-B0A8-0F0ABAB3D340}"/>
              </a:ext>
            </a:extLst>
          </p:cNvPr>
          <p:cNvSpPr/>
          <p:nvPr/>
        </p:nvSpPr>
        <p:spPr>
          <a:xfrm>
            <a:off x="3597582" y="4499889"/>
            <a:ext cx="2711778" cy="2010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09F064-0B9F-4508-B29D-581292E1EE91}"/>
              </a:ext>
            </a:extLst>
          </p:cNvPr>
          <p:cNvSpPr txBox="1"/>
          <p:nvPr/>
        </p:nvSpPr>
        <p:spPr>
          <a:xfrm>
            <a:off x="6309360" y="3502059"/>
            <a:ext cx="2630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Gemiddelde atoommassa van zwavel is 32,06 u</a:t>
            </a:r>
          </a:p>
        </p:txBody>
      </p:sp>
    </p:spTree>
    <p:extLst>
      <p:ext uri="{BB962C8B-B14F-4D97-AF65-F5344CB8AC3E}">
        <p14:creationId xmlns:p14="http://schemas.microsoft.com/office/powerpoint/2010/main" val="989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F11171F-0A4C-4FB3-8B76-7FC734D63F23}"/>
              </a:ext>
            </a:extLst>
          </p:cNvPr>
          <p:cNvSpPr/>
          <p:nvPr/>
        </p:nvSpPr>
        <p:spPr>
          <a:xfrm>
            <a:off x="3597582" y="2092593"/>
            <a:ext cx="2711778" cy="12633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x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7E7C1FB-664A-4E8A-B0A8-0F0ABAB3D340}"/>
              </a:ext>
            </a:extLst>
          </p:cNvPr>
          <p:cNvSpPr/>
          <p:nvPr/>
        </p:nvSpPr>
        <p:spPr>
          <a:xfrm>
            <a:off x="3597582" y="4499889"/>
            <a:ext cx="2711778" cy="2010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953471" y="3315683"/>
            <a:ext cx="305031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     X</a:t>
            </a:r>
          </a:p>
          <a:p>
            <a:r>
              <a:rPr lang="nl-NL" sz="1200" dirty="0">
                <a:solidFill>
                  <a:srgbClr val="FF0000"/>
                </a:solidFill>
              </a:rPr>
              <a:t>     X</a:t>
            </a:r>
          </a:p>
          <a:p>
            <a:r>
              <a:rPr lang="nl-NL" sz="1200" dirty="0">
                <a:solidFill>
                  <a:srgbClr val="FF0000"/>
                </a:solidFill>
              </a:rPr>
              <a:t>     X</a:t>
            </a:r>
          </a:p>
          <a:p>
            <a:endParaRPr lang="nl-NL" sz="1200" dirty="0">
              <a:solidFill>
                <a:srgbClr val="FF0000"/>
              </a:solidFill>
            </a:endParaRPr>
          </a:p>
          <a:p>
            <a:r>
              <a:rPr lang="nl-NL" sz="1200" dirty="0">
                <a:solidFill>
                  <a:srgbClr val="FF0000"/>
                </a:solidFill>
              </a:rPr>
              <a:t>     X</a:t>
            </a:r>
          </a:p>
          <a:p>
            <a:pPr>
              <a:spcBef>
                <a:spcPts val="300"/>
              </a:spcBef>
            </a:pPr>
            <a:r>
              <a:rPr lang="nl-NL" dirty="0">
                <a:solidFill>
                  <a:srgbClr val="FF0000"/>
                </a:solidFill>
              </a:rPr>
              <a:t>                +</a:t>
            </a:r>
          </a:p>
          <a:p>
            <a:r>
              <a:rPr lang="nl-NL" sz="1600" dirty="0">
                <a:solidFill>
                  <a:srgbClr val="FF0000"/>
                </a:solidFill>
              </a:rPr>
              <a:t>3206              :  100  =  32,06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693D853-8918-4C19-9FD9-F95D265A0E71}"/>
              </a:ext>
            </a:extLst>
          </p:cNvPr>
          <p:cNvCxnSpPr>
            <a:cxnSpLocks/>
          </p:cNvCxnSpPr>
          <p:nvPr/>
        </p:nvCxnSpPr>
        <p:spPr>
          <a:xfrm>
            <a:off x="4435445" y="4478400"/>
            <a:ext cx="1367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017EA-48FB-48E8-B886-2476D04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92B0182-D9FF-482C-8BDE-1975EFB227E8}"/>
              </a:ext>
            </a:extLst>
          </p:cNvPr>
          <p:cNvSpPr/>
          <p:nvPr/>
        </p:nvSpPr>
        <p:spPr>
          <a:xfrm>
            <a:off x="5613888" y="3322049"/>
            <a:ext cx="793660" cy="787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017EA-48FB-48E8-B886-2476D04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92B0182-D9FF-482C-8BDE-1975EFB227E8}"/>
              </a:ext>
            </a:extLst>
          </p:cNvPr>
          <p:cNvSpPr/>
          <p:nvPr/>
        </p:nvSpPr>
        <p:spPr>
          <a:xfrm>
            <a:off x="4820228" y="3322049"/>
            <a:ext cx="793660" cy="787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0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F04F25-9D94-4585-8CDF-43261BDF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2" t="3770" r="43458" b="9765"/>
          <a:stretch/>
        </p:blipFill>
        <p:spPr>
          <a:xfrm>
            <a:off x="1316052" y="316970"/>
            <a:ext cx="6093152" cy="6193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CFC5E4-D08F-49E6-A117-C8F28163C1A1}"/>
              </a:ext>
            </a:extLst>
          </p:cNvPr>
          <p:cNvSpPr/>
          <p:nvPr/>
        </p:nvSpPr>
        <p:spPr>
          <a:xfrm>
            <a:off x="6309360" y="1325880"/>
            <a:ext cx="1099844" cy="515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4F55E1D4-E8F0-4284-954E-E28D89D66338}"/>
              </a:ext>
            </a:extLst>
          </p:cNvPr>
          <p:cNvSpPr/>
          <p:nvPr/>
        </p:nvSpPr>
        <p:spPr>
          <a:xfrm>
            <a:off x="3015990" y="2813090"/>
            <a:ext cx="480060" cy="164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9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olifant                 	 3,5 	ton</a:t>
            </a:r>
            <a:r>
              <a:rPr lang="nl-NL" dirty="0"/>
              <a:t>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9530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FFE0572-8D8D-42DF-AAAF-C1EC8901EF70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57068" y="1729745"/>
            <a:chExt cx="8458332" cy="33985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DD180F8-A6B6-489F-8855-E70B41E3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109"/>
            <a:stretch/>
          </p:blipFill>
          <p:spPr>
            <a:xfrm>
              <a:off x="457068" y="1729745"/>
              <a:ext cx="3368040" cy="339851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0CC796D-E721-4AE0-A1CD-CDF24E75D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0" b="890"/>
            <a:stretch/>
          </p:blipFill>
          <p:spPr>
            <a:xfrm>
              <a:off x="5547360" y="1729745"/>
              <a:ext cx="3368040" cy="3398510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9588B98-0514-42D8-A3E1-17B13DB9F117}"/>
              </a:ext>
            </a:extLst>
          </p:cNvPr>
          <p:cNvSpPr txBox="1"/>
          <p:nvPr/>
        </p:nvSpPr>
        <p:spPr>
          <a:xfrm>
            <a:off x="993264" y="671342"/>
            <a:ext cx="744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natrium-</a:t>
            </a:r>
            <a:r>
              <a:rPr lang="nl-NL" sz="2800" i="1" dirty="0"/>
              <a:t>atoom</a:t>
            </a:r>
            <a:r>
              <a:rPr lang="nl-NL" sz="2800" dirty="0"/>
              <a:t>                                       natrium-</a:t>
            </a:r>
            <a:r>
              <a:rPr lang="nl-NL" sz="2800" i="1" dirty="0"/>
              <a:t>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A51A06-2996-4C6D-8B10-3325360EE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8"/>
          <a:stretch/>
        </p:blipFill>
        <p:spPr>
          <a:xfrm>
            <a:off x="479024" y="1414031"/>
            <a:ext cx="3292866" cy="3457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C1EED7-63C7-4DAC-A65C-7FAF96C89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3" r="3568"/>
          <a:stretch/>
        </p:blipFill>
        <p:spPr>
          <a:xfrm>
            <a:off x="5825765" y="1414032"/>
            <a:ext cx="309537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FFE0572-8D8D-42DF-AAAF-C1EC8901EF70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57068" y="1729745"/>
            <a:chExt cx="8458332" cy="33985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DD180F8-A6B6-489F-8855-E70B41E3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109"/>
            <a:stretch/>
          </p:blipFill>
          <p:spPr>
            <a:xfrm>
              <a:off x="457068" y="1729745"/>
              <a:ext cx="3368040" cy="339851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0CC796D-E721-4AE0-A1CD-CDF24E75D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0" b="890"/>
            <a:stretch/>
          </p:blipFill>
          <p:spPr>
            <a:xfrm>
              <a:off x="5547360" y="1729745"/>
              <a:ext cx="3368040" cy="3398510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9588B98-0514-42D8-A3E1-17B13DB9F117}"/>
              </a:ext>
            </a:extLst>
          </p:cNvPr>
          <p:cNvSpPr txBox="1"/>
          <p:nvPr/>
        </p:nvSpPr>
        <p:spPr>
          <a:xfrm>
            <a:off x="993264" y="671342"/>
            <a:ext cx="744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natrium-</a:t>
            </a:r>
            <a:r>
              <a:rPr lang="nl-NL" sz="2800" i="1" dirty="0"/>
              <a:t>atoom</a:t>
            </a:r>
            <a:r>
              <a:rPr lang="nl-NL" sz="2800" dirty="0"/>
              <a:t>                                       natrium-</a:t>
            </a:r>
            <a:r>
              <a:rPr lang="nl-NL" sz="2800" i="1" dirty="0"/>
              <a:t>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59E734-BF3B-4698-ABEE-2ECD9D346A92}"/>
              </a:ext>
            </a:extLst>
          </p:cNvPr>
          <p:cNvSpPr txBox="1"/>
          <p:nvPr/>
        </p:nvSpPr>
        <p:spPr>
          <a:xfrm>
            <a:off x="142449" y="5137556"/>
            <a:ext cx="9583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proton en een neutron hebben een massa van ongeveer 1 u.</a:t>
            </a:r>
          </a:p>
          <a:p>
            <a:endParaRPr lang="nl-NL" sz="2000" dirty="0"/>
          </a:p>
          <a:p>
            <a:r>
              <a:rPr lang="nl-NL" sz="2000" dirty="0"/>
              <a:t>De massa van een elektron is ongeveer 2000 x kleiner</a:t>
            </a:r>
            <a:r>
              <a:rPr lang="nl-NL" sz="2000" dirty="0">
                <a:solidFill>
                  <a:schemeClr val="bg1"/>
                </a:solidFill>
              </a:rPr>
              <a:t>:  </a:t>
            </a:r>
            <a:r>
              <a:rPr lang="nl-NL" sz="2400" dirty="0" err="1">
                <a:solidFill>
                  <a:schemeClr val="bg1"/>
                </a:solidFill>
              </a:rPr>
              <a:t>ionmassa</a:t>
            </a:r>
            <a:r>
              <a:rPr lang="nl-NL" sz="2400" dirty="0">
                <a:solidFill>
                  <a:schemeClr val="bg1"/>
                </a:solidFill>
              </a:rPr>
              <a:t> = atoommassa</a:t>
            </a:r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8BD7E9-8C74-4509-8563-1268E3D0A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8"/>
          <a:stretch/>
        </p:blipFill>
        <p:spPr>
          <a:xfrm>
            <a:off x="479024" y="1414031"/>
            <a:ext cx="3292866" cy="34575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050B1A-37EF-47C3-8E7A-480413391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3" r="3568"/>
          <a:stretch/>
        </p:blipFill>
        <p:spPr>
          <a:xfrm>
            <a:off x="5825765" y="1414032"/>
            <a:ext cx="309537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FFE0572-8D8D-42DF-AAAF-C1EC8901EF70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57068" y="1729745"/>
            <a:chExt cx="8458332" cy="33985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DD180F8-A6B6-489F-8855-E70B41E3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109"/>
            <a:stretch/>
          </p:blipFill>
          <p:spPr>
            <a:xfrm>
              <a:off x="457068" y="1729745"/>
              <a:ext cx="3368040" cy="339851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0CC796D-E721-4AE0-A1CD-CDF24E75D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0" b="890"/>
            <a:stretch/>
          </p:blipFill>
          <p:spPr>
            <a:xfrm>
              <a:off x="5547360" y="1729745"/>
              <a:ext cx="3368040" cy="3398510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9588B98-0514-42D8-A3E1-17B13DB9F117}"/>
              </a:ext>
            </a:extLst>
          </p:cNvPr>
          <p:cNvSpPr txBox="1"/>
          <p:nvPr/>
        </p:nvSpPr>
        <p:spPr>
          <a:xfrm>
            <a:off x="993264" y="671342"/>
            <a:ext cx="744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natrium-</a:t>
            </a:r>
            <a:r>
              <a:rPr lang="nl-NL" sz="2800" i="1" dirty="0"/>
              <a:t>atoom</a:t>
            </a:r>
            <a:r>
              <a:rPr lang="nl-NL" sz="2800" dirty="0"/>
              <a:t>                                       natrium-</a:t>
            </a:r>
            <a:r>
              <a:rPr lang="nl-NL" sz="2800" i="1" dirty="0"/>
              <a:t>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59E734-BF3B-4698-ABEE-2ECD9D346A92}"/>
              </a:ext>
            </a:extLst>
          </p:cNvPr>
          <p:cNvSpPr txBox="1"/>
          <p:nvPr/>
        </p:nvSpPr>
        <p:spPr>
          <a:xfrm>
            <a:off x="142449" y="5137556"/>
            <a:ext cx="9583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proton en een neutron hebben een massa van ongeveer 1 u.</a:t>
            </a:r>
          </a:p>
          <a:p>
            <a:endParaRPr lang="nl-NL" sz="2000" dirty="0"/>
          </a:p>
          <a:p>
            <a:r>
              <a:rPr lang="nl-NL" sz="2000" dirty="0"/>
              <a:t>De massa van een elektron is ongeveer 2000 x kleiner:  </a:t>
            </a:r>
            <a:r>
              <a:rPr lang="nl-NL" sz="2400" dirty="0" err="1">
                <a:solidFill>
                  <a:srgbClr val="FF0000"/>
                </a:solidFill>
              </a:rPr>
              <a:t>ionmassa</a:t>
            </a:r>
            <a:r>
              <a:rPr lang="nl-NL" sz="2400" dirty="0">
                <a:solidFill>
                  <a:srgbClr val="FF0000"/>
                </a:solidFill>
              </a:rPr>
              <a:t> = atoommassa</a:t>
            </a:r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8BD7E9-8C74-4509-8563-1268E3D0A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8"/>
          <a:stretch/>
        </p:blipFill>
        <p:spPr>
          <a:xfrm>
            <a:off x="479024" y="1414031"/>
            <a:ext cx="3292866" cy="34575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050B1A-37EF-47C3-8E7A-480413391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3" r="3568"/>
          <a:stretch/>
        </p:blipFill>
        <p:spPr>
          <a:xfrm>
            <a:off x="5825765" y="1414032"/>
            <a:ext cx="309537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Molecuul</a:t>
            </a:r>
            <a:endParaRPr lang="nl-NL" sz="2800" i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217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Molecuulmassa</a:t>
            </a:r>
            <a:endParaRPr lang="nl-NL" sz="2800" i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8053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Molecuulmassa: </a:t>
            </a:r>
            <a:r>
              <a:rPr lang="nl-NL" sz="2800" dirty="0">
                <a:solidFill>
                  <a:srgbClr val="FF0000"/>
                </a:solidFill>
              </a:rPr>
              <a:t>tel de atoommassa’s op.</a:t>
            </a: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80537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Molecuulmassa: </a:t>
            </a:r>
            <a:r>
              <a:rPr lang="nl-NL" sz="2800" dirty="0">
                <a:solidFill>
                  <a:srgbClr val="FF0000"/>
                </a:solidFill>
              </a:rPr>
              <a:t>tel de atoommassa’s op.</a:t>
            </a: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nl-NL" sz="2800" dirty="0">
                <a:solidFill>
                  <a:srgbClr val="FF0000"/>
                </a:solidFill>
              </a:rPr>
              <a:t>2 x  1,008	=   2,016</a:t>
            </a: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dirty="0">
                <a:solidFill>
                  <a:srgbClr val="FF0000"/>
                </a:solidFill>
              </a:rPr>
              <a:t>	1 x 16,00 	= 16,00</a:t>
            </a:r>
          </a:p>
          <a:p>
            <a:pPr>
              <a:tabLst>
                <a:tab pos="5916613" algn="l"/>
              </a:tabLst>
            </a:pPr>
            <a:r>
              <a:rPr lang="nl-NL" sz="1400" i="1" dirty="0">
                <a:solidFill>
                  <a:srgbClr val="FF0000"/>
                </a:solidFill>
              </a:rPr>
              <a:t>                          </a:t>
            </a:r>
          </a:p>
          <a:p>
            <a:pPr>
              <a:tabLst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                 	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805375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Molecuulmassa: </a:t>
            </a:r>
            <a:r>
              <a:rPr lang="nl-NL" sz="2800" dirty="0">
                <a:solidFill>
                  <a:srgbClr val="FF0000"/>
                </a:solidFill>
              </a:rPr>
              <a:t>tel de atoommassa’s op.</a:t>
            </a: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nl-NL" sz="2800" dirty="0">
                <a:solidFill>
                  <a:srgbClr val="FF0000"/>
                </a:solidFill>
              </a:rPr>
              <a:t>2 x  1,008	=   2,016</a:t>
            </a: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dirty="0">
                <a:solidFill>
                  <a:srgbClr val="FF0000"/>
                </a:solidFill>
              </a:rPr>
              <a:t>	1 x 16,00 	= 16,00</a:t>
            </a:r>
          </a:p>
          <a:p>
            <a:pPr>
              <a:tabLst>
                <a:tab pos="5916613" algn="l"/>
              </a:tabLst>
            </a:pPr>
            <a:r>
              <a:rPr lang="nl-NL" sz="1400" i="1" dirty="0">
                <a:solidFill>
                  <a:srgbClr val="FF0000"/>
                </a:solidFill>
              </a:rPr>
              <a:t>                          </a:t>
            </a:r>
          </a:p>
          <a:p>
            <a:pPr>
              <a:tabLst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                 	</a:t>
            </a:r>
            <a:r>
              <a:rPr lang="nl-NL" sz="2800" dirty="0">
                <a:solidFill>
                  <a:srgbClr val="FF0000"/>
                </a:solidFill>
              </a:rPr>
              <a:t>= 18,016 u</a:t>
            </a:r>
          </a:p>
          <a:p>
            <a:pPr>
              <a:tabLst>
                <a:tab pos="5735638" algn="l"/>
              </a:tabLst>
            </a:pPr>
            <a:r>
              <a:rPr lang="nl-NL" sz="800" dirty="0">
                <a:solidFill>
                  <a:srgbClr val="FF0000"/>
                </a:solidFill>
              </a:rPr>
              <a:t>	</a:t>
            </a:r>
          </a:p>
          <a:p>
            <a:pPr>
              <a:tabLst>
                <a:tab pos="5735638" algn="l"/>
              </a:tabLst>
            </a:pPr>
            <a:r>
              <a:rPr lang="nl-NL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9100596-9C63-435A-B4D3-9BB292963008}"/>
              </a:ext>
            </a:extLst>
          </p:cNvPr>
          <p:cNvCxnSpPr>
            <a:cxnSpLocks/>
          </p:cNvCxnSpPr>
          <p:nvPr/>
        </p:nvCxnSpPr>
        <p:spPr>
          <a:xfrm>
            <a:off x="5444836" y="5544000"/>
            <a:ext cx="2660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C56AAA-A7F9-44C9-A2AF-D54FB1221239}"/>
              </a:ext>
            </a:extLst>
          </p:cNvPr>
          <p:cNvSpPr txBox="1"/>
          <p:nvPr/>
        </p:nvSpPr>
        <p:spPr>
          <a:xfrm>
            <a:off x="993264" y="671342"/>
            <a:ext cx="805375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Molecuulmassa: </a:t>
            </a:r>
            <a:r>
              <a:rPr lang="nl-NL" sz="2800" dirty="0">
                <a:solidFill>
                  <a:srgbClr val="FF0000"/>
                </a:solidFill>
              </a:rPr>
              <a:t>tel de atoommassa’s op.</a:t>
            </a: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endParaRPr lang="nl-NL" sz="2800" i="1" dirty="0">
              <a:solidFill>
                <a:srgbClr val="FF0000"/>
              </a:solidFill>
            </a:endParaRP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nl-NL" sz="2800" dirty="0">
                <a:solidFill>
                  <a:srgbClr val="FF0000"/>
                </a:solidFill>
              </a:rPr>
              <a:t>2 x  1,008	=   2,016</a:t>
            </a:r>
          </a:p>
          <a:p>
            <a:pPr>
              <a:tabLst>
                <a:tab pos="4308475" algn="l"/>
                <a:tab pos="5735638" algn="l"/>
              </a:tabLst>
            </a:pPr>
            <a:r>
              <a:rPr lang="nl-NL" sz="2800" dirty="0">
                <a:solidFill>
                  <a:srgbClr val="FF0000"/>
                </a:solidFill>
              </a:rPr>
              <a:t>	1 x 16,00 	= 16,00</a:t>
            </a:r>
          </a:p>
          <a:p>
            <a:pPr>
              <a:tabLst>
                <a:tab pos="5916613" algn="l"/>
              </a:tabLst>
            </a:pPr>
            <a:r>
              <a:rPr lang="nl-NL" sz="1400" i="1" dirty="0">
                <a:solidFill>
                  <a:srgbClr val="FF0000"/>
                </a:solidFill>
              </a:rPr>
              <a:t>                          </a:t>
            </a:r>
          </a:p>
          <a:p>
            <a:pPr>
              <a:tabLst>
                <a:tab pos="5735638" algn="l"/>
              </a:tabLst>
            </a:pPr>
            <a:r>
              <a:rPr lang="nl-NL" sz="2800" i="1" dirty="0">
                <a:solidFill>
                  <a:srgbClr val="FF0000"/>
                </a:solidFill>
              </a:rPr>
              <a:t>                                                                      	</a:t>
            </a:r>
            <a:r>
              <a:rPr lang="nl-NL" sz="2800" dirty="0">
                <a:solidFill>
                  <a:srgbClr val="FF0000"/>
                </a:solidFill>
              </a:rPr>
              <a:t>= 18,016</a:t>
            </a:r>
          </a:p>
          <a:p>
            <a:pPr>
              <a:tabLst>
                <a:tab pos="5735638" algn="l"/>
              </a:tabLst>
            </a:pPr>
            <a:r>
              <a:rPr lang="nl-NL" sz="800" dirty="0">
                <a:solidFill>
                  <a:srgbClr val="FF0000"/>
                </a:solidFill>
              </a:rPr>
              <a:t>	</a:t>
            </a:r>
          </a:p>
          <a:p>
            <a:pPr>
              <a:tabLst>
                <a:tab pos="5735638" algn="l"/>
              </a:tabLst>
            </a:pPr>
            <a:r>
              <a:rPr lang="nl-NL" sz="2600" dirty="0">
                <a:solidFill>
                  <a:srgbClr val="FF0000"/>
                </a:solidFill>
              </a:rPr>
              <a:t>Afronden op 2 cijfers achter de komma</a:t>
            </a:r>
            <a:r>
              <a:rPr lang="nl-NL" sz="2800" dirty="0">
                <a:solidFill>
                  <a:srgbClr val="FF0000"/>
                </a:solidFill>
              </a:rPr>
              <a:t>	= 18,02 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7D275-F07E-48F7-B77E-983EF7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709200"/>
            <a:ext cx="4703975" cy="3194427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9100596-9C63-435A-B4D3-9BB292963008}"/>
              </a:ext>
            </a:extLst>
          </p:cNvPr>
          <p:cNvCxnSpPr>
            <a:cxnSpLocks/>
          </p:cNvCxnSpPr>
          <p:nvPr/>
        </p:nvCxnSpPr>
        <p:spPr>
          <a:xfrm>
            <a:off x="5444836" y="5544000"/>
            <a:ext cx="2660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kip                        1,5 	kg</a:t>
            </a:r>
            <a:r>
              <a:rPr lang="nl-NL" dirty="0"/>
              <a:t>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4716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2009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regendruppel       </a:t>
            </a:r>
            <a:r>
              <a:rPr lang="nl-NL" sz="400" dirty="0">
                <a:solidFill>
                  <a:srgbClr val="FF0000"/>
                </a:solidFill>
              </a:rPr>
              <a:t>       </a:t>
            </a:r>
            <a:r>
              <a:rPr lang="nl-NL" dirty="0">
                <a:solidFill>
                  <a:srgbClr val="FF0000"/>
                </a:solidFill>
              </a:rPr>
              <a:t>2	mg</a:t>
            </a:r>
            <a:r>
              <a:rPr lang="nl-NL" dirty="0"/>
              <a:t>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9183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</a:t>
            </a:r>
            <a:r>
              <a:rPr lang="nl-NL" dirty="0"/>
              <a:t>2	mg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fruitvliegje         750 	</a:t>
            </a:r>
            <a:r>
              <a:rPr lang="el-GR" dirty="0">
                <a:solidFill>
                  <a:srgbClr val="FF0000"/>
                </a:solidFill>
              </a:rPr>
              <a:t>μ</a:t>
            </a:r>
            <a:r>
              <a:rPr lang="nl-NL" dirty="0">
                <a:solidFill>
                  <a:srgbClr val="FF0000"/>
                </a:solidFill>
              </a:rPr>
              <a:t>g</a:t>
            </a:r>
            <a:r>
              <a:rPr lang="nl-NL" dirty="0"/>
              <a:t>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2298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</a:t>
            </a:r>
            <a:r>
              <a:rPr lang="nl-NL" dirty="0"/>
              <a:t>2	mg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fruitvliegje         750 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>
                <a:solidFill>
                  <a:srgbClr val="FF0000"/>
                </a:solidFill>
              </a:rPr>
              <a:t>cel mens             </a:t>
            </a:r>
            <a:r>
              <a:rPr lang="nl-NL" sz="400" dirty="0">
                <a:solidFill>
                  <a:srgbClr val="FF0000"/>
                </a:solidFill>
              </a:rPr>
              <a:t> 	       </a:t>
            </a:r>
            <a:r>
              <a:rPr lang="nl-NL" dirty="0">
                <a:solidFill>
                  <a:srgbClr val="FF0000"/>
                </a:solidFill>
              </a:rPr>
              <a:t>10 	ng</a:t>
            </a:r>
            <a:r>
              <a:rPr lang="nl-NL" dirty="0"/>
              <a:t>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32228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1AB2A7-CC57-4E34-AA7F-1225C73A0149}"/>
              </a:ext>
            </a:extLst>
          </p:cNvPr>
          <p:cNvSpPr txBox="1"/>
          <p:nvPr/>
        </p:nvSpPr>
        <p:spPr>
          <a:xfrm>
            <a:off x="2026762" y="2205872"/>
            <a:ext cx="54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olifant                 	 3,5 	ton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kip                        1,5 	kg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kolibrie                2,5 	g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regendruppel       </a:t>
            </a:r>
            <a:r>
              <a:rPr lang="nl-NL" sz="400" dirty="0"/>
              <a:t>       </a:t>
            </a:r>
            <a:r>
              <a:rPr lang="nl-NL" dirty="0"/>
              <a:t>2	mg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fruitvliegje         750 	</a:t>
            </a:r>
            <a:r>
              <a:rPr lang="el-GR" dirty="0"/>
              <a:t>μ</a:t>
            </a:r>
            <a:r>
              <a:rPr lang="nl-NL" dirty="0"/>
              <a:t>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dirty="0"/>
              <a:t>cel mens             </a:t>
            </a:r>
            <a:r>
              <a:rPr lang="nl-NL" sz="400" dirty="0"/>
              <a:t> 	       </a:t>
            </a:r>
            <a:r>
              <a:rPr lang="nl-NL" dirty="0"/>
              <a:t>10 	ng	</a:t>
            </a:r>
          </a:p>
          <a:p>
            <a:pPr>
              <a:tabLst>
                <a:tab pos="1790700" algn="r"/>
                <a:tab pos="2063750" algn="l"/>
              </a:tabLst>
            </a:pPr>
            <a:endParaRPr lang="nl-NL" dirty="0"/>
          </a:p>
          <a:p>
            <a:pPr>
              <a:tabLst>
                <a:tab pos="1790700" algn="r"/>
                <a:tab pos="2063750" algn="l"/>
              </a:tabLst>
            </a:pPr>
            <a:r>
              <a:rPr lang="nl-NL" b="1" dirty="0">
                <a:solidFill>
                  <a:srgbClr val="FF0000"/>
                </a:solidFill>
              </a:rPr>
              <a:t>zwavelatoom   </a:t>
            </a:r>
            <a:r>
              <a:rPr lang="nl-NL" sz="400" b="1" dirty="0">
                <a:solidFill>
                  <a:srgbClr val="FF0000"/>
                </a:solidFill>
              </a:rPr>
              <a:t>                </a:t>
            </a:r>
            <a:r>
              <a:rPr lang="nl-NL" b="1" dirty="0">
                <a:solidFill>
                  <a:srgbClr val="FF0000"/>
                </a:solidFill>
              </a:rPr>
              <a:t>32	u</a:t>
            </a:r>
            <a:r>
              <a:rPr lang="nl-NL" dirty="0"/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06294-D584-4759-B5B3-3275CD48D639}"/>
              </a:ext>
            </a:extLst>
          </p:cNvPr>
          <p:cNvSpPr txBox="1"/>
          <p:nvPr/>
        </p:nvSpPr>
        <p:spPr>
          <a:xfrm>
            <a:off x="299156" y="615317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       Atoommassa</a:t>
            </a:r>
          </a:p>
        </p:txBody>
      </p:sp>
    </p:spTree>
    <p:extLst>
      <p:ext uri="{BB962C8B-B14F-4D97-AF65-F5344CB8AC3E}">
        <p14:creationId xmlns:p14="http://schemas.microsoft.com/office/powerpoint/2010/main" val="22421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22682</TotalTime>
  <Words>1072</Words>
  <Application>Microsoft Office PowerPoint</Application>
  <PresentationFormat>Diavoorstelling (4:3)</PresentationFormat>
  <Paragraphs>352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211</cp:revision>
  <dcterms:created xsi:type="dcterms:W3CDTF">2015-04-11T13:15:39Z</dcterms:created>
  <dcterms:modified xsi:type="dcterms:W3CDTF">2023-02-12T12:55:38Z</dcterms:modified>
</cp:coreProperties>
</file>